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9" r:id="rId1"/>
  </p:sldMasterIdLst>
  <p:notesMasterIdLst>
    <p:notesMasterId r:id="rId19"/>
  </p:notesMasterIdLst>
  <p:sldIdLst>
    <p:sldId id="468" r:id="rId2"/>
    <p:sldId id="469" r:id="rId3"/>
    <p:sldId id="470" r:id="rId4"/>
    <p:sldId id="471" r:id="rId5"/>
    <p:sldId id="472" r:id="rId6"/>
    <p:sldId id="455" r:id="rId7"/>
    <p:sldId id="462" r:id="rId8"/>
    <p:sldId id="456" r:id="rId9"/>
    <p:sldId id="457" r:id="rId10"/>
    <p:sldId id="461" r:id="rId11"/>
    <p:sldId id="458" r:id="rId12"/>
    <p:sldId id="459" r:id="rId13"/>
    <p:sldId id="464" r:id="rId14"/>
    <p:sldId id="465" r:id="rId15"/>
    <p:sldId id="466" r:id="rId16"/>
    <p:sldId id="467" r:id="rId17"/>
    <p:sldId id="432" r:id="rId18"/>
  </p:sldIdLst>
  <p:sldSz cx="9144000" cy="6858000" type="screen4x3"/>
  <p:notesSz cx="7019925" cy="9305925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4224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mir Roth" initials="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0006"/>
    <a:srgbClr val="149797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47" autoAdjust="0"/>
    <p:restoredTop sz="87431" autoAdjust="0"/>
  </p:normalViewPr>
  <p:slideViewPr>
    <p:cSldViewPr>
      <p:cViewPr>
        <p:scale>
          <a:sx n="66" d="100"/>
          <a:sy n="66" d="100"/>
        </p:scale>
        <p:origin x="-1958" y="-322"/>
      </p:cViewPr>
      <p:guideLst>
        <p:guide orient="horz" pos="4224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1968" cy="465296"/>
          </a:xfrm>
          <a:prstGeom prst="rect">
            <a:avLst/>
          </a:prstGeom>
        </p:spPr>
        <p:txBody>
          <a:bodyPr vert="horz" lIns="93277" tIns="46639" rIns="93277" bIns="46639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6333" y="0"/>
            <a:ext cx="3041968" cy="465296"/>
          </a:xfrm>
          <a:prstGeom prst="rect">
            <a:avLst/>
          </a:prstGeom>
        </p:spPr>
        <p:txBody>
          <a:bodyPr vert="horz" lIns="93277" tIns="46639" rIns="93277" bIns="46639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8369CCE0-184C-4685-8528-10CBA3EC768B}" type="datetimeFigureOut">
              <a:rPr lang="en-US"/>
              <a:pPr>
                <a:defRPr/>
              </a:pPr>
              <a:t>8/9/2016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4275" y="698500"/>
            <a:ext cx="4651375" cy="34893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277" tIns="46639" rIns="93277" bIns="46639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993" y="4420315"/>
            <a:ext cx="5615940" cy="4187666"/>
          </a:xfrm>
          <a:prstGeom prst="rect">
            <a:avLst/>
          </a:prstGeom>
        </p:spPr>
        <p:txBody>
          <a:bodyPr vert="horz" lIns="93277" tIns="46639" rIns="93277" bIns="46639" rtlCol="0"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39014"/>
            <a:ext cx="3041968" cy="465296"/>
          </a:xfrm>
          <a:prstGeom prst="rect">
            <a:avLst/>
          </a:prstGeom>
        </p:spPr>
        <p:txBody>
          <a:bodyPr vert="horz" lIns="93277" tIns="46639" rIns="93277" bIns="46639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6333" y="8839014"/>
            <a:ext cx="3041968" cy="465296"/>
          </a:xfrm>
          <a:prstGeom prst="rect">
            <a:avLst/>
          </a:prstGeom>
        </p:spPr>
        <p:txBody>
          <a:bodyPr vert="horz" lIns="93277" tIns="46639" rIns="93277" bIns="46639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75F75D11-0079-4D42-8AE6-22398F6E989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97460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Mention Krishnan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5F75D11-0079-4D42-8AE6-22398F6E9898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308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5F75D11-0079-4D42-8AE6-22398F6E9898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308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5F75D11-0079-4D42-8AE6-22398F6E9898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308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5F75D11-0079-4D42-8AE6-22398F6E9898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308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5F75D11-0079-4D42-8AE6-22398F6E9898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308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5F75D11-0079-4D42-8AE6-22398F6E9898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308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5F75D11-0079-4D42-8AE6-22398F6E9898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308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5F75D11-0079-4D42-8AE6-22398F6E9898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308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5955531"/>
            <a:ext cx="3886200" cy="569597"/>
          </a:xfrm>
          <a:prstGeom prst="rect">
            <a:avLst/>
          </a:prstGeom>
        </p:spPr>
      </p:pic>
      <p:sp>
        <p:nvSpPr>
          <p:cNvPr id="30" name="Text Placeholder 6"/>
          <p:cNvSpPr>
            <a:spLocks noGrp="1"/>
          </p:cNvSpPr>
          <p:nvPr>
            <p:ph type="body" idx="10"/>
          </p:nvPr>
        </p:nvSpPr>
        <p:spPr>
          <a:xfrm>
            <a:off x="4724400" y="5943600"/>
            <a:ext cx="4191000" cy="609600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r">
              <a:spcBef>
                <a:spcPts val="0"/>
              </a:spcBef>
              <a:buNone/>
              <a:defRPr sz="1800" b="1" i="0">
                <a:solidFill>
                  <a:srgbClr val="282B2E"/>
                </a:solidFill>
                <a:latin typeface="Calibri"/>
                <a:cs typeface="Calibri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52400" y="152400"/>
            <a:ext cx="8839200" cy="91440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r">
              <a:buNone/>
              <a:defRPr sz="3600" b="1">
                <a:solidFill>
                  <a:srgbClr val="282B2E"/>
                </a:solidFill>
              </a:defRPr>
            </a:lvl1pPr>
          </a:lstStyle>
          <a:p>
            <a:pPr lvl="0"/>
            <a:r>
              <a:rPr lang="en-US" dirty="0" smtClean="0"/>
              <a:t>Title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152400" y="762000"/>
            <a:ext cx="8839200" cy="38100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r">
              <a:buNone/>
              <a:defRPr sz="2000">
                <a:solidFill>
                  <a:srgbClr val="282B2E"/>
                </a:solidFill>
              </a:defRPr>
            </a:lvl1pPr>
          </a:lstStyle>
          <a:p>
            <a:pPr lvl="0"/>
            <a:r>
              <a:rPr lang="en-US" dirty="0" smtClean="0"/>
              <a:t>Subtitle</a:t>
            </a:r>
            <a:endParaRPr lang="en-US" dirty="0"/>
          </a:p>
        </p:txBody>
      </p:sp>
      <p:sp>
        <p:nvSpPr>
          <p:cNvPr id="2" name="TextBox 1"/>
          <p:cNvSpPr txBox="1"/>
          <p:nvPr userDrawn="1"/>
        </p:nvSpPr>
        <p:spPr>
          <a:xfrm>
            <a:off x="1481667" y="455083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</a:pPr>
            <a:endParaRPr kumimoji="0" lang="en-US" sz="2323" b="1" i="0" u="none" strike="noStrike" kern="120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Arial Narrow"/>
            </a:endParaRPr>
          </a:p>
        </p:txBody>
      </p:sp>
    </p:spTree>
    <p:extLst>
      <p:ext uri="{BB962C8B-B14F-4D97-AF65-F5344CB8AC3E}">
        <p14:creationId xmlns:p14="http://schemas.microsoft.com/office/powerpoint/2010/main" val="28958463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57200" y="914400"/>
            <a:ext cx="8229600" cy="5257800"/>
          </a:xfrm>
          <a:prstGeom prst="rect">
            <a:avLst/>
          </a:prstGeom>
        </p:spPr>
        <p:txBody>
          <a:bodyPr vert="horz"/>
          <a:lstStyle>
            <a:lvl1pPr>
              <a:defRPr sz="2200"/>
            </a:lvl1pPr>
            <a:lvl2pPr>
              <a:defRPr sz="2200"/>
            </a:lvl2pPr>
            <a:lvl3pPr>
              <a:defRPr sz="2200"/>
            </a:lvl3pPr>
            <a:lvl4pPr>
              <a:defRPr sz="2200"/>
            </a:lvl4pPr>
            <a:lvl5pPr>
              <a:defRPr sz="22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04698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457200" y="914400"/>
            <a:ext cx="8229600" cy="5181600"/>
          </a:xfrm>
          <a:prstGeom prst="rect">
            <a:avLst/>
          </a:prstGeom>
        </p:spPr>
        <p:txBody>
          <a:bodyPr vert="horz"/>
          <a:lstStyle>
            <a:lvl1pPr>
              <a:defRPr sz="2200"/>
            </a:lvl1pPr>
            <a:lvl2pPr>
              <a:defRPr sz="2200"/>
            </a:lvl2pPr>
            <a:lvl3pPr>
              <a:defRPr sz="2200"/>
            </a:lvl3pPr>
            <a:lvl4pPr>
              <a:defRPr sz="2200"/>
            </a:lvl4pPr>
            <a:lvl5pPr>
              <a:defRPr sz="22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84890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7800" y="0"/>
            <a:ext cx="5664200" cy="9017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90675"/>
            <a:ext cx="8229600" cy="48021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13845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pPr>
              <a:defRPr/>
            </a:pPr>
            <a:fld id="{7692034F-50CE-9F46-9D67-D40BA26BBE31}" type="datetime1">
              <a:rPr lang="en-US"/>
              <a:pPr>
                <a:defRPr/>
              </a:pPr>
              <a:t>8/9/2016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542088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itchFamily="28" charset="0"/>
                <a:ea typeface="Arial" pitchFamily="28" charset="0"/>
                <a:cs typeface="Arial" pitchFamily="28" charset="0"/>
              </a:defRPr>
            </a:lvl1pPr>
          </a:lstStyle>
          <a:p>
            <a:pPr>
              <a:defRPr/>
            </a:pPr>
            <a:r>
              <a:rPr lang="en-US"/>
              <a:t>Lawrence Berkeley National Lab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38113" y="6670675"/>
            <a:ext cx="688975" cy="1587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A6EB25C-07B0-124E-8922-399C1DCC426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57200" y="914400"/>
            <a:ext cx="8229600" cy="5257800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0043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21"/>
          <p:cNvGrpSpPr>
            <a:grpSpLocks/>
          </p:cNvGrpSpPr>
          <p:nvPr userDrawn="1"/>
        </p:nvGrpSpPr>
        <p:grpSpPr bwMode="auto">
          <a:xfrm flipH="1" flipV="1">
            <a:off x="0" y="656987"/>
            <a:ext cx="9144000" cy="55563"/>
            <a:chOff x="0" y="832104"/>
            <a:chExt cx="9144000" cy="54864"/>
          </a:xfrm>
          <a:solidFill>
            <a:schemeClr val="accent5"/>
          </a:solidFill>
        </p:grpSpPr>
        <p:sp>
          <p:nvSpPr>
            <p:cNvPr id="14" name="Rectangle 13"/>
            <p:cNvSpPr/>
            <p:nvPr userDrawn="1"/>
          </p:nvSpPr>
          <p:spPr>
            <a:xfrm>
              <a:off x="4572000" y="832104"/>
              <a:ext cx="4572000" cy="54864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>
              <a:prstTxWarp prst="textNoShape">
                <a:avLst/>
              </a:prstTxWarp>
            </a:bodyPr>
            <a:lstStyle/>
            <a:p>
              <a:pPr algn="ctr" defTabSz="4572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FFFFFF"/>
                </a:solidFill>
                <a:ea typeface="ＭＳ Ｐゴシック" pitchFamily="-106" charset="-128"/>
                <a:cs typeface="ＭＳ Ｐゴシック" pitchFamily="-106" charset="-128"/>
              </a:endParaRPr>
            </a:p>
          </p:txBody>
        </p:sp>
        <p:sp>
          <p:nvSpPr>
            <p:cNvPr id="15" name="Rectangle 14"/>
            <p:cNvSpPr/>
            <p:nvPr userDrawn="1"/>
          </p:nvSpPr>
          <p:spPr>
            <a:xfrm>
              <a:off x="3309937" y="832104"/>
              <a:ext cx="1262063" cy="54864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>
              <a:prstTxWarp prst="textNoShape">
                <a:avLst/>
              </a:prstTxWarp>
            </a:bodyPr>
            <a:lstStyle/>
            <a:p>
              <a:pPr algn="ctr" defTabSz="4572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FFFFFF"/>
                </a:solidFill>
                <a:ea typeface="ＭＳ Ｐゴシック" pitchFamily="-106" charset="-128"/>
                <a:cs typeface="ＭＳ Ｐゴシック" pitchFamily="-106" charset="-128"/>
              </a:endParaRPr>
            </a:p>
          </p:txBody>
        </p:sp>
        <p:sp>
          <p:nvSpPr>
            <p:cNvPr id="18" name="Rectangle 17"/>
            <p:cNvSpPr/>
            <p:nvPr userDrawn="1"/>
          </p:nvSpPr>
          <p:spPr>
            <a:xfrm>
              <a:off x="0" y="832104"/>
              <a:ext cx="3309937" cy="54864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>
              <a:prstTxWarp prst="textNoShape">
                <a:avLst/>
              </a:prstTxWarp>
            </a:bodyPr>
            <a:lstStyle/>
            <a:p>
              <a:pPr algn="ctr" defTabSz="4572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FFFFFF"/>
                </a:solidFill>
                <a:ea typeface="ＭＳ Ｐゴシック" pitchFamily="-106" charset="-128"/>
                <a:cs typeface="ＭＳ Ｐゴシック" pitchFamily="-106" charset="-128"/>
              </a:endParaRPr>
            </a:p>
          </p:txBody>
        </p:sp>
      </p:grpSp>
      <p:sp>
        <p:nvSpPr>
          <p:cNvPr id="21" name="Text Placeholder 9"/>
          <p:cNvSpPr txBox="1">
            <a:spLocks/>
          </p:cNvSpPr>
          <p:nvPr userDrawn="1"/>
        </p:nvSpPr>
        <p:spPr>
          <a:xfrm>
            <a:off x="42335" y="6532122"/>
            <a:ext cx="452308" cy="241300"/>
          </a:xfrm>
          <a:prstGeom prst="rect">
            <a:avLst/>
          </a:prstGeom>
        </p:spPr>
        <p:txBody>
          <a:bodyPr>
            <a:prstTxWarp prst="textNoShape">
              <a:avLst/>
            </a:prstTxWarp>
            <a:normAutofit/>
          </a:bodyPr>
          <a:lstStyle/>
          <a:p>
            <a:pPr marL="342900" indent="-342900" algn="ctr" defTabSz="45720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 typeface="Arial" pitchFamily="-106" charset="0"/>
              <a:buNone/>
            </a:pPr>
            <a:fld id="{1EF35371-194E-174F-9528-630C4585B8CC}" type="slidenum">
              <a:rPr lang="en-US" sz="1000">
                <a:solidFill>
                  <a:srgbClr val="282B2E"/>
                </a:solidFill>
                <a:latin typeface="Calibri"/>
                <a:ea typeface="Arial" pitchFamily="-106" charset="0"/>
                <a:cs typeface="Calibri"/>
              </a:rPr>
              <a:pPr marL="342900" indent="-342900" algn="ctr" defTabSz="457200" fontAlgn="base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Font typeface="Arial" pitchFamily="-106" charset="0"/>
                <a:buNone/>
              </a:pPr>
              <a:t>‹#›</a:t>
            </a:fld>
            <a:endParaRPr lang="en-US" sz="1000" dirty="0">
              <a:solidFill>
                <a:srgbClr val="282B2E"/>
              </a:solidFill>
              <a:latin typeface="Calibri"/>
              <a:ea typeface="Arial" pitchFamily="-106" charset="0"/>
              <a:cs typeface="Calibri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7249" y="6309141"/>
            <a:ext cx="2735931" cy="401003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  <p:sldLayoutId id="2147483724" r:id="rId2"/>
    <p:sldLayoutId id="2147483725" r:id="rId3"/>
    <p:sldLayoutId id="2147483726" r:id="rId4"/>
    <p:sldLayoutId id="2147483727" r:id="rId5"/>
    <p:sldLayoutId id="2147483728" r:id="rId6"/>
  </p:sldLayoutIdLst>
  <p:txStyles>
    <p:titleStyle>
      <a:lvl1pPr algn="l" defTabSz="457200" rtl="0" eaLnBrk="0" fontAlgn="base" hangingPunct="0">
        <a:lnSpc>
          <a:spcPts val="2800"/>
        </a:lnSpc>
        <a:spcBef>
          <a:spcPct val="0"/>
        </a:spcBef>
        <a:spcAft>
          <a:spcPct val="0"/>
        </a:spcAft>
        <a:defRPr sz="2800" b="1" i="0" kern="1200">
          <a:solidFill>
            <a:schemeClr val="tx1">
              <a:lumMod val="50000"/>
            </a:schemeClr>
          </a:solidFill>
          <a:latin typeface="Calibri"/>
          <a:ea typeface="+mj-ea"/>
          <a:cs typeface="Calibri"/>
        </a:defRPr>
      </a:lvl1pPr>
      <a:lvl2pPr algn="l" defTabSz="457200" rtl="0" eaLnBrk="0" fontAlgn="base" hangingPunct="0">
        <a:lnSpc>
          <a:spcPts val="2800"/>
        </a:lnSpc>
        <a:spcBef>
          <a:spcPct val="0"/>
        </a:spcBef>
        <a:spcAft>
          <a:spcPct val="0"/>
        </a:spcAft>
        <a:defRPr sz="2600">
          <a:solidFill>
            <a:srgbClr val="FFFFFF"/>
          </a:solidFill>
          <a:latin typeface="Arial" charset="0"/>
        </a:defRPr>
      </a:lvl2pPr>
      <a:lvl3pPr algn="l" defTabSz="457200" rtl="0" eaLnBrk="0" fontAlgn="base" hangingPunct="0">
        <a:lnSpc>
          <a:spcPts val="2800"/>
        </a:lnSpc>
        <a:spcBef>
          <a:spcPct val="0"/>
        </a:spcBef>
        <a:spcAft>
          <a:spcPct val="0"/>
        </a:spcAft>
        <a:defRPr sz="2600">
          <a:solidFill>
            <a:srgbClr val="FFFFFF"/>
          </a:solidFill>
          <a:latin typeface="Arial" charset="0"/>
        </a:defRPr>
      </a:lvl3pPr>
      <a:lvl4pPr algn="l" defTabSz="457200" rtl="0" eaLnBrk="0" fontAlgn="base" hangingPunct="0">
        <a:lnSpc>
          <a:spcPts val="2800"/>
        </a:lnSpc>
        <a:spcBef>
          <a:spcPct val="0"/>
        </a:spcBef>
        <a:spcAft>
          <a:spcPct val="0"/>
        </a:spcAft>
        <a:defRPr sz="2600">
          <a:solidFill>
            <a:srgbClr val="FFFFFF"/>
          </a:solidFill>
          <a:latin typeface="Arial" charset="0"/>
        </a:defRPr>
      </a:lvl4pPr>
      <a:lvl5pPr algn="l" defTabSz="457200" rtl="0" eaLnBrk="0" fontAlgn="base" hangingPunct="0">
        <a:lnSpc>
          <a:spcPts val="2800"/>
        </a:lnSpc>
        <a:spcBef>
          <a:spcPct val="0"/>
        </a:spcBef>
        <a:spcAft>
          <a:spcPct val="0"/>
        </a:spcAft>
        <a:defRPr sz="2600">
          <a:solidFill>
            <a:srgbClr val="FFFFFF"/>
          </a:solidFill>
          <a:latin typeface="Arial" charset="0"/>
        </a:defRPr>
      </a:lvl5pPr>
      <a:lvl6pPr marL="457200" algn="l" defTabSz="457200" rtl="0" fontAlgn="base">
        <a:lnSpc>
          <a:spcPts val="2800"/>
        </a:lnSpc>
        <a:spcBef>
          <a:spcPct val="0"/>
        </a:spcBef>
        <a:spcAft>
          <a:spcPct val="0"/>
        </a:spcAft>
        <a:defRPr sz="2600">
          <a:solidFill>
            <a:srgbClr val="FFFFFF"/>
          </a:solidFill>
          <a:latin typeface="Arial" charset="0"/>
        </a:defRPr>
      </a:lvl6pPr>
      <a:lvl7pPr marL="914400" algn="l" defTabSz="457200" rtl="0" fontAlgn="base">
        <a:lnSpc>
          <a:spcPts val="2800"/>
        </a:lnSpc>
        <a:spcBef>
          <a:spcPct val="0"/>
        </a:spcBef>
        <a:spcAft>
          <a:spcPct val="0"/>
        </a:spcAft>
        <a:defRPr sz="2600">
          <a:solidFill>
            <a:srgbClr val="FFFFFF"/>
          </a:solidFill>
          <a:latin typeface="Arial" charset="0"/>
        </a:defRPr>
      </a:lvl7pPr>
      <a:lvl8pPr marL="1371600" algn="l" defTabSz="457200" rtl="0" fontAlgn="base">
        <a:lnSpc>
          <a:spcPts val="2800"/>
        </a:lnSpc>
        <a:spcBef>
          <a:spcPct val="0"/>
        </a:spcBef>
        <a:spcAft>
          <a:spcPct val="0"/>
        </a:spcAft>
        <a:defRPr sz="2600">
          <a:solidFill>
            <a:srgbClr val="FFFFFF"/>
          </a:solidFill>
          <a:latin typeface="Arial" charset="0"/>
        </a:defRPr>
      </a:lvl8pPr>
      <a:lvl9pPr marL="1828800" algn="l" defTabSz="457200" rtl="0" fontAlgn="base">
        <a:lnSpc>
          <a:spcPts val="2800"/>
        </a:lnSpc>
        <a:spcBef>
          <a:spcPct val="0"/>
        </a:spcBef>
        <a:spcAft>
          <a:spcPct val="0"/>
        </a:spcAft>
        <a:defRPr sz="2600">
          <a:solidFill>
            <a:srgbClr val="FFFFFF"/>
          </a:solidFill>
          <a:latin typeface="Arial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>
              <a:lumMod val="50000"/>
            </a:schemeClr>
          </a:solidFill>
          <a:latin typeface="Calibri"/>
          <a:ea typeface="+mn-ea"/>
          <a:cs typeface="Calibri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>
              <a:lumMod val="50000"/>
            </a:schemeClr>
          </a:solidFill>
          <a:latin typeface="Calibri"/>
          <a:ea typeface="+mn-ea"/>
          <a:cs typeface="Calibri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kern="1200">
          <a:solidFill>
            <a:schemeClr val="tx1">
              <a:lumMod val="50000"/>
            </a:schemeClr>
          </a:solidFill>
          <a:latin typeface="Calibri"/>
          <a:ea typeface="+mn-ea"/>
          <a:cs typeface="Calibri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kern="1200">
          <a:solidFill>
            <a:schemeClr val="tx1">
              <a:lumMod val="50000"/>
            </a:schemeClr>
          </a:solidFill>
          <a:latin typeface="Calibri"/>
          <a:ea typeface="+mn-ea"/>
          <a:cs typeface="Calibri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kern="1200">
          <a:solidFill>
            <a:schemeClr val="tx1">
              <a:lumMod val="50000"/>
            </a:schemeClr>
          </a:solidFill>
          <a:latin typeface="Calibri"/>
          <a:ea typeface="+mn-ea"/>
          <a:cs typeface="Calibri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openstudio.net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openstudio-builds.s3.amazonaws.com/1.12.1/OpenStudio2-1.12.1-win64.7z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github.com/macumber/simbuild2016-demo" TargetMode="External"/><Relationship Id="rId4" Type="http://schemas.openxmlformats.org/officeDocument/2006/relationships/hyperlink" Target="http://openstudio-builds.s3.amazonaws.com/1.12.1/OpenStudio2-1.12.1-Darwin.tar.gz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/index.php?curid=1131900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upload.wikimedia.org/wikipedia/commons/4/43/01_Jedes_Josera-Kr%C3%BCmel_ist_kostbar....jpg" TargetMode="External"/><Relationship Id="rId4" Type="http://schemas.openxmlformats.org/officeDocument/2006/relationships/hyperlink" Target="https://commons.wikimedia.org/wiki/File:DP_01_Chip_Ganassi_Racing_Scott_Pruett_Memo_Rojas_Road_America_2012.jpg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5.png"/><Relationship Id="rId7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5" Type="http://schemas.microsoft.com/office/2007/relationships/hdphoto" Target="../media/hdphoto3.wdp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3.png"/><Relationship Id="rId18" Type="http://schemas.openxmlformats.org/officeDocument/2006/relationships/image" Target="../media/image28.png"/><Relationship Id="rId26" Type="http://schemas.openxmlformats.org/officeDocument/2006/relationships/image" Target="../media/image34.png"/><Relationship Id="rId39" Type="http://schemas.openxmlformats.org/officeDocument/2006/relationships/image" Target="../media/image45.gif"/><Relationship Id="rId3" Type="http://schemas.openxmlformats.org/officeDocument/2006/relationships/image" Target="../media/image14.jpeg"/><Relationship Id="rId21" Type="http://schemas.openxmlformats.org/officeDocument/2006/relationships/image" Target="../media/image30.png"/><Relationship Id="rId34" Type="http://schemas.openxmlformats.org/officeDocument/2006/relationships/image" Target="../media/image41.jpg"/><Relationship Id="rId42" Type="http://schemas.openxmlformats.org/officeDocument/2006/relationships/image" Target="../media/image48.png"/><Relationship Id="rId7" Type="http://schemas.openxmlformats.org/officeDocument/2006/relationships/image" Target="../media/image18.png"/><Relationship Id="rId12" Type="http://schemas.microsoft.com/office/2007/relationships/hdphoto" Target="../media/hdphoto5.wdp"/><Relationship Id="rId17" Type="http://schemas.openxmlformats.org/officeDocument/2006/relationships/image" Target="../media/image27.png"/><Relationship Id="rId25" Type="http://schemas.microsoft.com/office/2007/relationships/hdphoto" Target="../media/hdphoto7.wdp"/><Relationship Id="rId33" Type="http://schemas.openxmlformats.org/officeDocument/2006/relationships/image" Target="../media/image40.png"/><Relationship Id="rId38" Type="http://schemas.openxmlformats.org/officeDocument/2006/relationships/image" Target="../media/image44.png"/><Relationship Id="rId2" Type="http://schemas.openxmlformats.org/officeDocument/2006/relationships/image" Target="../media/image13.jpeg"/><Relationship Id="rId16" Type="http://schemas.openxmlformats.org/officeDocument/2006/relationships/image" Target="../media/image26.png"/><Relationship Id="rId20" Type="http://schemas.microsoft.com/office/2007/relationships/hdphoto" Target="../media/hdphoto6.wdp"/><Relationship Id="rId29" Type="http://schemas.openxmlformats.org/officeDocument/2006/relationships/image" Target="../media/image36.png"/><Relationship Id="rId41" Type="http://schemas.openxmlformats.org/officeDocument/2006/relationships/image" Target="../media/image47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24" Type="http://schemas.openxmlformats.org/officeDocument/2006/relationships/image" Target="../media/image33.png"/><Relationship Id="rId32" Type="http://schemas.openxmlformats.org/officeDocument/2006/relationships/image" Target="../media/image39.png"/><Relationship Id="rId37" Type="http://schemas.microsoft.com/office/2007/relationships/hdphoto" Target="../media/hdphoto9.wdp"/><Relationship Id="rId40" Type="http://schemas.openxmlformats.org/officeDocument/2006/relationships/image" Target="../media/image46.png"/><Relationship Id="rId5" Type="http://schemas.openxmlformats.org/officeDocument/2006/relationships/image" Target="../media/image16.png"/><Relationship Id="rId15" Type="http://schemas.openxmlformats.org/officeDocument/2006/relationships/image" Target="../media/image25.png"/><Relationship Id="rId23" Type="http://schemas.openxmlformats.org/officeDocument/2006/relationships/image" Target="../media/image32.jpeg"/><Relationship Id="rId28" Type="http://schemas.openxmlformats.org/officeDocument/2006/relationships/image" Target="../media/image35.jpeg"/><Relationship Id="rId36" Type="http://schemas.openxmlformats.org/officeDocument/2006/relationships/image" Target="../media/image43.png"/><Relationship Id="rId10" Type="http://schemas.openxmlformats.org/officeDocument/2006/relationships/image" Target="../media/image21.png"/><Relationship Id="rId19" Type="http://schemas.openxmlformats.org/officeDocument/2006/relationships/image" Target="../media/image29.png"/><Relationship Id="rId31" Type="http://schemas.openxmlformats.org/officeDocument/2006/relationships/image" Target="../media/image38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24.png"/><Relationship Id="rId22" Type="http://schemas.openxmlformats.org/officeDocument/2006/relationships/image" Target="../media/image31.jpeg"/><Relationship Id="rId27" Type="http://schemas.microsoft.com/office/2007/relationships/hdphoto" Target="../media/hdphoto8.wdp"/><Relationship Id="rId30" Type="http://schemas.openxmlformats.org/officeDocument/2006/relationships/image" Target="../media/image37.png"/><Relationship Id="rId35" Type="http://schemas.openxmlformats.org/officeDocument/2006/relationships/image" Target="../media/image4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1gI_HGDgG7c" TargetMode="Externa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0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0"/>
          </p:nvPr>
        </p:nvSpPr>
        <p:spPr>
          <a:xfrm>
            <a:off x="2667000" y="5333999"/>
            <a:ext cx="6324600" cy="1371601"/>
          </a:xfrm>
        </p:spPr>
        <p:txBody>
          <a:bodyPr/>
          <a:lstStyle/>
          <a:p>
            <a:r>
              <a:rPr lang="en-US" sz="2000" b="0" dirty="0" smtClean="0">
                <a:solidFill>
                  <a:srgbClr val="000000"/>
                </a:solidFill>
              </a:rPr>
              <a:t>Amir Roth, DOE</a:t>
            </a:r>
          </a:p>
          <a:p>
            <a:r>
              <a:rPr lang="en-US" sz="2000" b="0" dirty="0" smtClean="0">
                <a:solidFill>
                  <a:srgbClr val="000000"/>
                </a:solidFill>
              </a:rPr>
              <a:t>Daniel Macumber, NREL</a:t>
            </a:r>
          </a:p>
          <a:p>
            <a:r>
              <a:rPr lang="en-US" sz="2000" b="0" dirty="0" smtClean="0">
                <a:solidFill>
                  <a:srgbClr val="000000"/>
                </a:solidFill>
              </a:rPr>
              <a:t>And a cast of several dozen</a:t>
            </a:r>
          </a:p>
          <a:p>
            <a:r>
              <a:rPr lang="en-US" sz="2000" b="0" dirty="0" smtClean="0">
                <a:solidFill>
                  <a:srgbClr val="000000"/>
                </a:solidFill>
                <a:hlinkClick r:id="rId2"/>
              </a:rPr>
              <a:t>http://openstudio.net/</a:t>
            </a:r>
            <a:endParaRPr lang="en-US" sz="2000" b="0" dirty="0" smtClean="0">
              <a:solidFill>
                <a:srgbClr val="000000"/>
              </a:solidFill>
            </a:endParaRPr>
          </a:p>
          <a:p>
            <a:endParaRPr lang="en-US" sz="2000" b="0" dirty="0" smtClean="0">
              <a:solidFill>
                <a:srgbClr val="000000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3200" dirty="0" smtClean="0">
                <a:solidFill>
                  <a:schemeClr val="tx1">
                    <a:lumMod val="50000"/>
                  </a:schemeClr>
                </a:solidFill>
              </a:rPr>
              <a:t>OpenStudio: What It Is, Isn’t, and Will Be</a:t>
            </a:r>
            <a:endParaRPr lang="en-US" sz="24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152400" y="609600"/>
            <a:ext cx="8839200" cy="381000"/>
          </a:xfrm>
        </p:spPr>
        <p:txBody>
          <a:bodyPr/>
          <a:lstStyle/>
          <a:p>
            <a:r>
              <a:rPr lang="en-US" dirty="0" smtClean="0"/>
              <a:t>ASHRAE/IBPSA </a:t>
            </a:r>
            <a:r>
              <a:rPr lang="en-US" dirty="0" err="1" smtClean="0"/>
              <a:t>SimBuild</a:t>
            </a:r>
            <a:r>
              <a:rPr lang="en-US" dirty="0" smtClean="0"/>
              <a:t> 2016</a:t>
            </a:r>
            <a:endParaRPr lang="en-US" dirty="0"/>
          </a:p>
        </p:txBody>
      </p:sp>
      <p:pic>
        <p:nvPicPr>
          <p:cNvPr id="14" name="Picture 13" descr="OpenStudio_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2912" y="1389912"/>
            <a:ext cx="4652629" cy="4652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784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0"/>
            <a:ext cx="7772400" cy="901700"/>
          </a:xfrm>
        </p:spPr>
        <p:txBody>
          <a:bodyPr/>
          <a:lstStyle/>
          <a:p>
            <a:r>
              <a:rPr lang="en-US" dirty="0"/>
              <a:t>Minimal OpenStudio </a:t>
            </a:r>
            <a:r>
              <a:rPr lang="en-US" dirty="0" smtClean="0"/>
              <a:t>2.0 </a:t>
            </a:r>
            <a:r>
              <a:rPr lang="en-US" dirty="0"/>
              <a:t>Installation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1"/>
            <a:ext cx="8915400" cy="1066800"/>
          </a:xfrm>
        </p:spPr>
        <p:txBody>
          <a:bodyPr/>
          <a:lstStyle/>
          <a:p>
            <a:pPr>
              <a:spcBef>
                <a:spcPts val="432"/>
              </a:spcBef>
            </a:pPr>
            <a:r>
              <a:rPr lang="en-US" sz="2000" dirty="0" smtClean="0">
                <a:solidFill>
                  <a:srgbClr val="000000"/>
                </a:solidFill>
              </a:rPr>
              <a:t>Single statically </a:t>
            </a:r>
            <a:r>
              <a:rPr lang="en-US" sz="2000" dirty="0">
                <a:solidFill>
                  <a:srgbClr val="000000"/>
                </a:solidFill>
              </a:rPr>
              <a:t>linked command line interface executable </a:t>
            </a:r>
            <a:endParaRPr lang="en-US" sz="2000" dirty="0" smtClean="0">
              <a:solidFill>
                <a:srgbClr val="000000"/>
              </a:solidFill>
            </a:endParaRPr>
          </a:p>
          <a:p>
            <a:pPr>
              <a:spcBef>
                <a:spcPts val="432"/>
              </a:spcBef>
            </a:pPr>
            <a:r>
              <a:rPr lang="en-US" sz="2000" dirty="0" smtClean="0">
                <a:solidFill>
                  <a:srgbClr val="000000"/>
                </a:solidFill>
              </a:rPr>
              <a:t>Single statically linked dynamic library for loading in Ruby and C#</a:t>
            </a:r>
          </a:p>
          <a:p>
            <a:pPr marL="0" indent="0">
              <a:spcBef>
                <a:spcPts val="432"/>
              </a:spcBef>
              <a:buNone/>
            </a:pPr>
            <a:endParaRPr lang="en-US" sz="1800" dirty="0" smtClean="0">
              <a:solidFill>
                <a:srgbClr val="000000"/>
              </a:solidFill>
            </a:endParaRPr>
          </a:p>
        </p:txBody>
      </p:sp>
      <p:pic>
        <p:nvPicPr>
          <p:cNvPr id="4098" name="Picture 2" descr="C:\Users\dmacumbe\AppData\Local\Temp\1\SNAGHTML14d80328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981200"/>
            <a:ext cx="7901101" cy="4246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1736203" y="3048000"/>
            <a:ext cx="4267200" cy="914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2">
                    <a:lumMod val="10000"/>
                  </a:schemeClr>
                </a:solidFill>
              </a:rPr>
              <a:t>1</a:t>
            </a:r>
            <a:r>
              <a:rPr lang="en-US" b="1" dirty="0" smtClean="0">
                <a:solidFill>
                  <a:schemeClr val="bg2">
                    <a:lumMod val="10000"/>
                  </a:schemeClr>
                </a:solidFill>
              </a:rPr>
              <a:t> file, 124 MB</a:t>
            </a:r>
            <a:endParaRPr lang="en-US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09600" y="4868119"/>
            <a:ext cx="7010400" cy="914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2">
                    <a:lumMod val="10000"/>
                  </a:schemeClr>
                </a:solidFill>
              </a:rPr>
              <a:t>Ruby bindings, C# bindings, OpenStudio Application, SketchUp Plug-in, PAT 2.0, and </a:t>
            </a:r>
            <a:r>
              <a:rPr lang="en-US" b="1" dirty="0" err="1" smtClean="0">
                <a:solidFill>
                  <a:schemeClr val="bg2">
                    <a:lumMod val="10000"/>
                  </a:schemeClr>
                </a:solidFill>
              </a:rPr>
              <a:t>ResultsViewer</a:t>
            </a:r>
            <a:r>
              <a:rPr lang="en-US" b="1" dirty="0" smtClean="0">
                <a:solidFill>
                  <a:schemeClr val="bg2">
                    <a:lumMod val="10000"/>
                  </a:schemeClr>
                </a:solidFill>
              </a:rPr>
              <a:t> can be installed as optional components</a:t>
            </a:r>
            <a:endParaRPr lang="en-US" b="1" dirty="0">
              <a:solidFill>
                <a:schemeClr val="bg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84085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0"/>
            <a:ext cx="8763000" cy="901700"/>
          </a:xfrm>
        </p:spPr>
        <p:txBody>
          <a:bodyPr/>
          <a:lstStyle/>
          <a:p>
            <a:r>
              <a:rPr lang="en-US" dirty="0" smtClean="0"/>
              <a:t>OpenStudio Command Line Interface (CLI)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915400" cy="5478463"/>
          </a:xfrm>
        </p:spPr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US" sz="2000" b="1" dirty="0"/>
              <a:t>What’s under the hood</a:t>
            </a:r>
            <a:r>
              <a:rPr lang="en-US" sz="2000" b="1" dirty="0" smtClean="0"/>
              <a:t>?</a:t>
            </a:r>
          </a:p>
          <a:p>
            <a:pPr>
              <a:spcBef>
                <a:spcPts val="0"/>
              </a:spcBef>
            </a:pPr>
            <a:r>
              <a:rPr lang="en-US" sz="2000" dirty="0" smtClean="0">
                <a:solidFill>
                  <a:srgbClr val="000000"/>
                </a:solidFill>
              </a:rPr>
              <a:t>Openstudio.exe has all dependencies (including Ruby) and resource files built in</a:t>
            </a:r>
          </a:p>
          <a:p>
            <a:pPr>
              <a:spcBef>
                <a:spcPts val="0"/>
              </a:spcBef>
            </a:pPr>
            <a:r>
              <a:rPr lang="en-US" sz="2000" dirty="0" smtClean="0">
                <a:solidFill>
                  <a:srgbClr val="000000"/>
                </a:solidFill>
              </a:rPr>
              <a:t>Commands to create measures, compute arguments, run measure tests</a:t>
            </a:r>
          </a:p>
          <a:p>
            <a:pPr>
              <a:spcBef>
                <a:spcPts val="0"/>
              </a:spcBef>
            </a:pPr>
            <a:r>
              <a:rPr lang="en-US" sz="2000" dirty="0" smtClean="0">
                <a:solidFill>
                  <a:srgbClr val="000000"/>
                </a:solidFill>
              </a:rPr>
              <a:t>Command to run the new OpenStudio Workflow (OSW) format</a:t>
            </a:r>
          </a:p>
          <a:p>
            <a:pPr>
              <a:spcBef>
                <a:spcPts val="0"/>
              </a:spcBef>
            </a:pPr>
            <a:endParaRPr lang="en-US" sz="2000" dirty="0">
              <a:solidFill>
                <a:srgbClr val="000000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2000" b="1" dirty="0" smtClean="0">
                <a:solidFill>
                  <a:srgbClr val="000000"/>
                </a:solidFill>
              </a:rPr>
              <a:t>What is OSW?</a:t>
            </a:r>
          </a:p>
          <a:p>
            <a:pPr>
              <a:spcBef>
                <a:spcPts val="0"/>
              </a:spcBef>
            </a:pPr>
            <a:r>
              <a:rPr lang="en-US" sz="2000" dirty="0" smtClean="0">
                <a:solidFill>
                  <a:srgbClr val="000000"/>
                </a:solidFill>
              </a:rPr>
              <a:t>Simple, JSON format for describing a simulation workflow</a:t>
            </a:r>
          </a:p>
          <a:p>
            <a:pPr>
              <a:spcBef>
                <a:spcPts val="0"/>
              </a:spcBef>
            </a:pPr>
            <a:r>
              <a:rPr lang="en-US" sz="2000" i="1" dirty="0" smtClean="0">
                <a:solidFill>
                  <a:srgbClr val="000000"/>
                </a:solidFill>
              </a:rPr>
              <a:t>Load seed model, apply measures, run EnergyPlus, run reporting measures</a:t>
            </a:r>
          </a:p>
          <a:p>
            <a:pPr>
              <a:spcBef>
                <a:spcPts val="0"/>
              </a:spcBef>
            </a:pPr>
            <a:r>
              <a:rPr lang="en-US" sz="2000" dirty="0" smtClean="0">
                <a:solidFill>
                  <a:srgbClr val="000000"/>
                </a:solidFill>
              </a:rPr>
              <a:t>OSW + CLI = well defined unit of work, easy to post to an elastic queue</a:t>
            </a:r>
            <a:br>
              <a:rPr lang="en-US" sz="2000" dirty="0" smtClean="0">
                <a:solidFill>
                  <a:srgbClr val="000000"/>
                </a:solidFill>
              </a:rPr>
            </a:br>
            <a:endParaRPr lang="en-US" sz="2000" dirty="0" smtClean="0">
              <a:solidFill>
                <a:srgbClr val="000000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2000" b="1" dirty="0" smtClean="0">
                <a:solidFill>
                  <a:srgbClr val="000000"/>
                </a:solidFill>
              </a:rPr>
              <a:t>Eating our own dog food</a:t>
            </a:r>
          </a:p>
          <a:p>
            <a:pPr>
              <a:spcBef>
                <a:spcPts val="0"/>
              </a:spcBef>
            </a:pPr>
            <a:r>
              <a:rPr lang="en-US" sz="2000" dirty="0" smtClean="0">
                <a:solidFill>
                  <a:srgbClr val="000000"/>
                </a:solidFill>
              </a:rPr>
              <a:t>OpenStudio Application, PAT 2.0, OpenStudio Server are all users of the CLI</a:t>
            </a:r>
          </a:p>
        </p:txBody>
      </p:sp>
      <p:sp>
        <p:nvSpPr>
          <p:cNvPr id="4" name="AutoShape 2" descr="data:image/jpeg;base64,/9j/4AAQSkZJRgABAQAAAQABAAD/2wCEAAkGBxMSEhUSEhIWFRUXFxUVFRcVGBUYFRUVFRYWFxUWFRUYHiggGB0lHhUVITEhJSkrLi4uFx8zODMtNygtLisBCgoKDg0OGxAQGy0mICUtLS8wLS0tLS0rMC0tLS0tLS0tLS0tLS0tLS0tLS0tLS0tLS0tLS0tLS0tLS0tLS0tLf/AABEIALYBFQMBIgACEQEDEQH/xAAcAAAABwEBAAAAAAAAAAAAAAAAAQIDBAUGBwj/xABLEAACAQICBwUEBwMJBQkAAAABAgADEQQhBQYSMUFRYRMicYGRUqGx8AcjMkJiwdEUcvEVJENTgpKywuEzY5Oj0zREVIOEoqTS4v/EABoBAAMBAQEBAAAAAAAAAAAAAAABAgMEBQb/xAAvEQACAgEDAwIFAgcBAAAAAAAAAQIRAwQSITFBURMiQmGBkfBxwQUyUpKhsfEj/9oADAMBAAIRAxEAPwDpoiomHecpqHDibwtqIBcOI2oNqACpV6KFsRi+r0W9aFNf8kstqVWAb+d4kfhw59VqD/LAC3vCJibwiYhi7wojagvABUETeHeABwQrwRAHDvEwQAMmIJhmJMAEMY08edbRl4mMYaNNHWjTyGMZeMPH3jDyGMZeNGOvGKxsCeQMRRW6L/7LT65+pJjwgwqbOHogeyPhDWVISFCHAIcQwQocEBDLrc+X6wRY3ny/OHGBuNqC8SIYM6DIVBCBh3gAcETeEWiAUTKXCVP5/iR/uMI3/vxQ/KWdSsBMjjK9f+UagoCn3sLQLdqXA7tbEAW2R+KFgbA1REmuJl8TicegLWwxtwHbEn3iUL6247O2GUbt9J7n/nRcsZ0btooVROY1NbtIi9sOvj2LfnXhUtbdIEElaK23A0d//wAi0KYjqIeKvOY0dZNKMbBKfGxFNPL+nMfTTml/6lR1tS/+xjr5oLOjw5isFi9IuO/V7NuAFOiw9f8ASKQaSO/EEeCYf/pxceRm0gEytPBYw7O1j66m42tlMJYDjs3o5nxlmujcs8fjifDBj4UhKUb7oLLaERKj+TR/4vGnxegP8NOOPoykR/tsaf8AzgPgIbV5FZYMTujLiV7aJo2zfFn/ANVWH+EiJqaLw1rbGJJ5nGYr8niqPdjtkthGmEztbVxSSQ9XecjXxDW9Xkd9Wl5k+LVD8WmbopWaRhGHMzb6rUzvVT4gn4mNHVSj/VU/Omp+Mn2+R0zQ1Kyjey+olfpDHUxTf6xL7LfeXkeshYfV2ipB7NMuARB+UlY7A0lpVCKSCyMfsr7J6RcWPkd/oqX7o+EQrR2qO5TH4R8BGgImMWDDvCAh2iAO8EFoLQAQu8+P5CCGg3+JgjEbWGImGJ0mQqCFBeAAJkatXtuh1nkFmmcmNCy0pr20j44X/DW//UtbzLa06awuFqGpUZnrGi1JaSG3dZgxLt9zcPfvijyxse1j1yoYc9mPrau4qp7qfvtw8Bc+Ex2mNasQHDLUUKbFAgW3iQCT6t5SPolcK62bBHNXqbbV2FzmERRbPPzvN7qA2HrUKna4OlTWiciQDcZkks2ZNxmbzXbGPYm2zC4XTWIxuIpKaVOo+0ACU2ibZ/ZJAG7hadh0lgMLQpdvXUKqL3wtxTN8jekDsnfymI0Hrvo/D1HIwvZFnzIs5A5jkN+Qmmxuu2FepTpOqthqyEmq32Nr2CCPm4hL5IENnUzRmOprWpUggcXVqRKE+K7vdGx9H+w1qOJq00tkQ7morjxOwyfhK+ci6IxWJw2kGWqq0cC11oi69ncAbHZ8bm17dTOhCJtjRzXSmnzgK3Z4i9ajsqpr0wm0lXiKlNT3Rax4HPK+4aLRmkqVdBUo1BUQ7mF/MEHMEcQcxJeN1SwtTE/tb071NnZbPuOLWG2hyOUrdM4nAaMALUBSWs1iaSd3aXMFrbja9vAyWl2GXSEGLEgYHEJVpitQcVKZvYg3OW/P8jnH8NiFdQykEHcRuk2BJtCIhBoZMoBthGHEfaMOZLGMsI0wjrRppDGNMIy4j7Rh5LBDTSDpc/U1P3G94k1pA0x/sX62HqwH5wXUodxO5P3R+UbWLxe8DoI2sGCHBFRIiohgghwjGIRT3evxMEOnuHhBGBsYd4gQ50mIq8BMTCaICLWaRWMlst4xVp2mbRRndcNM/suHL3zJCgA2Ykj7p4cyfzNxz3QlVMZWpYc4dVDOS1S5ZyTndmY5jL3yNjdJPisVUdjtIC2ypzUIpyAXwBkTH6YZippqKSqxNMLlkLWvzPMzohCkQ5Gg150VRTHLRw7qBsp3cwqE8mz5XkPTOnKmIqLRouy0xZAL7IdrAM7bsyReVOIxbkJcKrAHvAWcqd1z6y+bUDHCmtVKfaBiuyUINwwurDjbrKquov0K/S+rNfC0u0xClLvsKMjfuk38N+cmPiDQwNOk1MVO2c1ht7Q2NglFCAHMHvE8M5YfSBha9F8LhnqF3NCiGUXI2wWG8/azJzkXSKviKmCqps9pUVKdOkLkKaL2G0OCkWPM5xXfUdEvSeslSu+HoYmiiVEAs7bSFXYXQlRuA7uU1eB1/wD2MjD41u2qA956QuqgjIHdtHwlbr5qW7OcRRBq1nK7aCw2DbNhnnmN3CVuhvo7xXahsQECgqSHYnbzFxlI9rQ+Tfa96WxC4HtcIpIcKSy321VrZhQP4TkWE1iasr4fGs9VHtskklqT3+2t/hO5adU08FVFNL2pEKq8rWAW04DoGtQWuproxCttGxIPdubMLG+6EapgzRVdHY7QxSqtQ1MOzd4C/ZsDb7a8CRx6TSaq4XBgPjcPiaqUEDGrRYn6tt/DeM/PneLxuv8ATxVGpSwuGas4C2R1uGUkB8hyvG9UNVa2FpYtqlMMlVLJSLbJKm9w3BbAxN2uRok6C15/ay6UqOy6XZUZ79ugvdab5WcCxsR6bxrMDj1qrtLfI2ZWFmRuKsDuIlBqPqpQwqGolUVi2e0LFU3/AGbbjY2J42lxVezlgN5z6iwGfpOLVaqGBq+7NMcHImsYyxgWqCLiJYza7VoVDbGNNHGjLSWAhow5jzRhzJGhtjIGlz9WerUx/wAxZNYyDpT7KjnUp/4wfygupQ7jPteQ/OIWKxh75iFjYkOrFRCxYkjDiXORhxNTcfAxoALuEEOCMRrRDEKGJ1GIIlzFRuoYgELvkDWfFGjha1Vd603K/vWOz77SxpCDGUQ67LC4JHxBEQzmlDVNMNo6tjm2hV7FyENrIzA9L3zE5r2l/IsfW2WQy3H1ncdedHNS0dXVHZts0/tfdQMu35WDGcQxWHZBci1m2TY3G7Ig8dx903g7IkiVo+mbq4TtO8Bsm9icsiR8J1zXfWmvgKGDp0AlNmS7gDaVVCgbK36n3TjuDxdSlbYYrex9DlNnrLqzinOFKl6y1aaBTcnYZsyp5b9/SElyrBdCRofTi4vTK18UwVVJWmCbKGXu0xnzJJ8Ze4qth8HVxmJpulSs/wDslAAFI7AOR8CvwlD9IGrtTD4mlV7MBH7BVKf1qjvjZG890ndxEstM6OY0VSmEDMRWqg5XqOqnZGWQWwFukyk0qLihOrdPGUcStW7V0rBS9Rm7ove9s+FjJ+vOs1ZMTTo01U0V2WdjexJOd2H2bATKaa0pUCinV7WhYZbJvTYAcCDl4CZ1cUzXUbTVKllIDEhhvDEc/HneEVu5B8HXtM69p+yM2EPaVfsAWJANszbjlu5znOrOj1xmK+vVqdwzXVTsk2N7g7pc6oigiVKS1vrmQi+YQHdvOV+sx+PwmKp1CHNRbgnauSCo43G8frHHugZq/o10vhcLiaqbWyrZCpVIGQOQ6X/Sa3XnTdZ2pYHBgO2IpuzsPu0j3QwI3C539LcZxTCUTVqLTBO05Ciw2iSd1hxnoLVvQyYamMvrCiIxJuQqA7KA8hcnxJnF/EdXHSx3dZPov3LxQcys1I1afA0WSpUDM7bbBQdlTYC1zm27flLuoJKeRqs+Nz6jJnyb5u2d8IqKpFTgNIgu28A5lWGYyFiOhFj59JbFpXYjClqiuLCysGPE7tketzHaNW3dPlPf0GsTSg/+fIjUwTe6JJYxpjDJjbGeq2cYlzI7mOs0ZeSUhtjIOPOdIc6q/An8pLcyBjGu9Ef70e5HjQx7Et3zCUxqu/fPj+UWhgwH1i40pi7yRiompu+ecF4lz8R8RGhC7wRN4JQGuBh3nPG+k5OGGbzqAf5TGH+lE/dwY86x/wCnOvazC0dKJjRN5zc/STVP/dkH9tj/AJRAPpHrDdQpeZc/mItkgtHT0W0RVTasL2zBy6Z/lOXv9JWK4U6A/s1D/nl3qhpzHYuoKjiktFWK3VWBLZXtdjew+Mbi0FlrpDTiYvt6CqdmnemxPEsp3DpnOTYbAI1WtR2vtBtm/Fwt1Nupl5rpp2phMdiKWGZdksrv3QT2hQbQv6e+P6CwFOqgrb6iHZJXcdncbe7yiVxVjS3OjL6B0A2I7QE7K06ZqtUsSABY26/rO9aotSGDoBHDqFADcyMjv3ZziulHxWHFfD0wf2ck5gXujEHZvyuxkXFYutTp4fDio9Oy7du8tjUYsuQ5C3rNJe4hcHW9dtbKeHxGHobC1GuHNxcoXPZ0yvI3JPhKivU2iSeJJ9ZntP6vYwYoYuuCadJKddqgOQFJQxQXzvdbWHtTI6OxOJqd5q9XZW1++wu3LfMZ49yuzSLpmk1oxm3egLWyJbeQRmNnkRM2uJNMkNtZZIV2QD0drbVpIrtfO+d9/WRcbWtYjfvlY1tVDlyLo06Rt2lbYublUW9s8swbSPp7Ek1T9azJYBbE/YH2RY8ZXPtDMbunCdI+inU/tSMfiVuoP83VvvEf0pHIH7PUX4CLUZ4YIPJL7fMmMXJ0i7+jjUv9lUYquv8AOHHdU/0Ctw/fI3nhu533PZ84t2vGq1TrkJ8NqdRLPkeSfP50R6EI7VSE1GF7CR6g4wqNa4uRkd3PzHzvtwjtOmW6DieUyjhnKe1Ln8/GaS9vUZRMto7h7zylTpGpmMwCTn4dPn9DaYqrfIbhu/WUWkNoE3IsT3csxcWOd9w8OWdxOvHW9Y4Pp38vz+i7fLnuEVfLIuL1qo4cL25YE3AKqWBK78xuO6V9T6Q8Hw7U+CfqYvTGi0r0uzfLazU8VIsFYfPEicnx2Hek7U3FmU2PI8iOYO+fU6WUM1xfVHDni4PjodKq/SPhuFKuf7NP83kap9JNDhQq+fZj/NOalo7g8HUrNs0qbOfwjd4ncPOdvoQStmG+XY3b/SMh3Yd/N1HwBknRWsZxNemOy2AGLX2tq/dI9kc5msHqNi2AYhF3GxYE+7L3y50PoGvh6qs6i1jmDfhbdMm8Pwtfctb+5fYnGhahByucpKp1pndKVcyCMxvB3jxEhYfTpoAlgXQcPvDP7pO/wPuieK1aK311NslSOh5XaLx1Oum3ScMOPMHkw3gyeFnO+Cxe1CY7vGFaEeHzwMEIXeCFBGI5TDWNgwBp6RzkjagvGg0l6PwNWu4p0UZ2PBRw5k7gOpgAnCYZ6jrTpqWdjZQN5M61olP5M0ezYrZJpXZVHtse6oPEkmK1T1ZoaOpnE4l17TZ7zMbLTB3qt+PXjOefSHrccdV2EuMOh7g3F2tY1G99hwB6zN+50h9DJYqu1R2qObu7F2PNmNyffOqan6PVMMADe52j0vn8bzk86V9GWId1qq32Rs28eV/KGVe0eN8lVrhUrjFijSY3cIVVeLd9fI57vCdL1b1eD0KNTG00qVwoO0w7yi1wGPE3J904/U0uX0l2233e3uD+BWCjyKqJsdC6+18TUOFdBaqWQMhzQEEA9YnF7UFqyy+k/WdXovgaWbu1AAqQQysS1hbqiqf3pjMRh1ooKY+7cHq33j6yo1iPZVhQRgf2b6sVF3u4Yu7eTsVHRBFtpQVwA/cfib9xjzPsn3eEmUXSroXCSsjV69rjzEj06e1meUkYvRdVczTa3MC49RJWgdH1MRUWjSRix+0xHdQcWc8APfE8kVHdfHke13RO1P1bGMrd/u0KXfrHmo3UweBax8gek7fTdNgbFtmwChbbIAyAAHLdKjCaDXD4X9noWF82Zt7MbbTt1yy5WA4SfSTZVVG5QAPIWnyP8S1vrvj9Evl5/VndjxRjC+46eUhYuoSdgAjMX3ZjO1j5fnlbOXtWjdNLnruE8zHKnwuexpF1yFSoXOeQAz6AcInG4vcqjIcP16xzH1lpqbmyrmzczwmdGkELEoxPNSCCR7S36T2NPhSTh/c/L/pvwu/l/IiMXP3Fq+eYjFXDhxZo1TxHG+R+co/UrBRz8Jw5sMsE/b9GWVOPWzDLIWt4TJ65aBFdNpB9ZTXu/jG/YPrl/rNji6xIN13Z+mcrHa+/5+cvWdmmzSg1NdUKUFJUzD6u6mbXfxVwOFMGxI/Gw3eA9ZuaGFp0lCU1CpwCiw8wOMjaML9pUDW2VY2PjY+68t3F7W339ROzUanJOfvf07GMMcYrgjo5XgbR16qneLjwhhyO78fhEdieANuuXx3yYZKY2iu05oQV0utg4+y3MeyTy+E57j8LUsyW42N8tkg7jynWKNIjlblmZmtbtHlD29PLa7tQWBF9wax57v4z0dNqGnVk7FLiRzmm+Iwjh1LU25gggjkwGRHQzeaua5069qda1OpkB7Dn8JO49D6mZfFAkWubcgTYjlaU2IwQ3jd88J6D2ZV7uvkwlhlj/l5R2uJO8ef5Tl2r2uFXD2p1b1aXj31H4WO8dD6idF0bpKliAHpOGFs7bwTbJhvBnPPFKHUSmpE2CCCQUcjhgzRrodPYHqf1jg0Svsp5zv8AWRz7GUOAoio6qzqik952+yq8T18BmZ0ilrtgNH0exwNI1Wt3nI2Qzc3ZhtN4AWmcTRlPkvkBDbAKNw9JDypj2lLpzWLEYttqtUJH3VGSL4L+ZzlNVQngfSbH9j6RLYPoI/VS6INhiCLdJs9TdLinhcXZrVCvc53IIv4i9/KQNNYVFp7bqbjJStsr8+kg6HtTpmqSMwwXndQPjcDzltqcSapjZROxpqEPa7RueasBZbdMvWazSWAbR+FoNTH19Ta+st3lU2NlHA9ZutA6sYcpQqFLuKam54lhckjnulP9IOL7SsKNgFpAE9WdQfQAj3zOWQpROUPQckkhrnM33knibwv2R/ZPumrNAdIXYeHrD1g2FdoTSNehZSC1PlcXX939Jv8AQWnbWI8/4cDMgaHh74vDsaZupHhwPQzz9XpoZk2lTOjFkceH0Ou4fFCot1N+fQ8jHLzEavabRW7zbIYZ33C3G+7jNltXF58jqcEsM6kdna0KY3NhJWGXZueQ95kamLSXWyULxOZmujjtbyv4Vf1+H/PP0M8j+HyVmlMP2lJ142uPEZiYqrV7QWYlKqZ7R6HcSdxvN48q8do+lUa7UwW55i/jbf5zXSaz0U4yVo6MckupRtWPZobfaUEcNlrfaB4XkvB4xdxvfdc8ZbPg1ItYemWW4W5SuxGB2RYKCOR3eIPCdqnj1MdsuGG5DtYZX3jj4GQP2Mby3z4QJX7Pde28q28Dj4yQwW20uV+R90jHFaWdzVr86kTi2qTMnh9Ivh8WaNWxWptHa4hibg+BzFvCadSCykHrl7rTK6z4ItV2+VrHqN0udB4zcW8PA8ZvqXGf/rDv1IjB1Rd1cNuc7+UUlW4zkmo4tnKv9oH2ffynCm2x1wSWIsDfI7pDxboymm2YYEGN1e7cH5BlbjcUN9/HxE9HBG6MpcGJx1IozKfukg+R+TKbGmxIH8Ze63VgaoIy2lBPU7vgBM7iTnPdwx4sWTJaK+ovz5x/AY2pRcPScow4j4EbiOhjFXf88zAJ29Vyec+p0PReviFLYhCHHGmLq3WxPd8M4Jz4QTB6eBfqM6psL098Wuzyv5SYFI5fPlFKhP3h7/0nHZtRGUjkf7scAHI+kfKdfdAKR5+6KwoZKj2TE9j+H3iSRTPODxJisZV47R61EZCMmG/fbrM/VxtChRFFEWuyOT2jAgAsLWA3n7PGbJqgHH4TINouihqvVqKCXdqYBI2u8HCNyuNoX69Jvhl2ZnNeDf6sa8JUehQZbOygPb7KEISQPDZlNprFitXqVRmGbu/ujJfcBEfRzoNKmOaurK9Fe02cxfab7IZTnuY+Yj5onkYszSY8dsrdi/TygKePpLA0jyPqYy9I/JMy3GlEJ7DnGWCiSqlEjl6xl8NHaFRHGI2TcTc6l4unUp5MTUQbJDHNVvew/Df9OFpg62GjODrVKFVatI2Zee4jircwZy6zSrUY3FOma48soKuzO106gXvNnyHEmRKuPZ2IUZ8TwHQfP5zP6H1spV7K31dT2WOR/dPGWSsqggtYlifEHjnz3/wnz84zgvRcarnnu/L/AGrg2ik+R7tH2rbQbgRl7rfP5SqVO2ZIv1jGGUILnedw4gcz1MMgsb2nHJ+40oftEFY1ZxuBMG0/siVERV48Blfcuy1hxN7jZyt94HhzlVRxQUgcCPQ8AOku62FbaDKqgLmBnm1iovyAG63OUWlNH1CRYXIGZ+yOuZyX53z08WSMo7JPhmkWh6pSD5sIyKKjcLDfbn82k58IygWzHjc8PX/WIqCwLNYAcSQBM4vtYnIGIxLFR15cBGMTi0pZsc/ZG/z5cZCxen0ACoQSLjuXYm/UCwmO0zpOpe2wRtXsDYX+Jtu5Tu02jlN8owyZUkWusGtLW2lQAfZUZ77XJMzdTSuIfPaCjkBLnBYQOmw4DXzIP5cjJ66MUDsKQuwO0NvMd6wCkgXOfSetp/Sj7EuTlyRl/NfBK1R0LhsUm1i0LMG2Q23UFgAWOSsOURpTU3DF6vZU22KbbLOKjXBy4Pe++TdUsFUoM1GtTZmLFgtIgnZKMjfb2Sd4O7hJ+OD0qOJGwy7dY1bsD3QCrBGsLfdA38Z1Kk+pk26Oc6Q1UAG1Tq25LU6fiX9Jm61FkJVhYj08jNnpTTOH7NVUlmAsbKwGQFs2A6+kyGMrbRva01xOfxE5NvYZBhRN4c2ozO197kIdm4W90mBV5Q+zHUe6eRZ1kLYfn7hFhG5epkvsh8mF2HSKwGQnQe6JPgI8aR9mNvcZbMAEsx5D0lXjNE0qpu6gnzEsu0PIQ0qG+4e+NNroFGFwdWrgMYoW4VaiuMzZ6ZPHyuJ0jTmFNOs4t3WO0v7rZ/qPKVpwIevQd0DBagBFuDbvRtn3zdaX0etdQQQGUZcrcj0m03vin3IitrMStFfZijQXlLavol0G13SONuHjcSP2B52nM7RoV/YLy90ScGp+7LNqWV9/heEKfT3SbKK/+T15CLTRycQJYLS/D8I8lPp8JDkxlZ/ItFt6KfKWuEXsxZWNutz6E5x0ACK7QdJhOO/iXI1KgjVY/eI8AB8BGmLe2/qY41TqI0BfexMj0YeF9h7hp1b2n/vGMvSPt1P+I36yWafj6iJ7EdfWUsMPC+wbmV74c/1lT/iv+sZfCA72b++/6yzbDjl8Yw9FeXxmqhHwG4rxhUH3j/fqfrCqYKk2ZAYjcSNojzaTmpL09BB3R/ATTvYrIXYqNw9BMzrRoxiy1qaltnJl4233E11WqOFvP/SMtVPT3zTHJxdkyVmU0Ji6b5A94b1ORyG60t9WBt11J4vn0CqW/OFpHRFGsbui7XtKCG9RnK1dCVad+wxLrnezDaHLpN8ShGTl5IyOUkkbbRbbWkj+Gm3w/wBY9rLidijie7cFgjZ22QwAv8JiNHYnH4WoaqCjUYixLh8x69I9jNP4+slSmcNSPam7FCxN8rWAPSb2m7syp0ZDHYDZuMiLsLjnnbeLjMSn0jhgjWDBrgHLhfgfnlNHitB452JNFlvnmtTd0yMgHV1wfrGt0sQfUzdZIruZbX4KFaV4Jp6WBVBYL+sEXqj2HVVon8EWKZ9oeQj/AGB6Q1oniR6TzTosa7E+17ogUWvvNpKVDFbJiHZEFA84Gwo6SX2MBoxBZAfDgCwkZ8Ff7xEuDR+bQhShY7M/VwlUZo2YzGchaOrY1MUapNQU7OWQ99GaxsEC5jMg57uc1wpRQpDl8JccriS1Zk9CYvSQq3bNHzqbYFs/ZW9xYTSLT6ySFHKC3STkyOXUEqI3Z9YNj5+RHGpgneYnshzMyKCWkOJMcpqOXvhCmvWOKg5fGSxh3Hz/ABguOkUFHswbHSTQDLnqPnyidm+6SAh5AekGyekKHZH2T8n/AFhmn85R4qecaJJG4yhWIKfN4nYEXbpAFJ4SkgsjuPwe+MsDwQeok4oeUbKHpKCyCwb2FjTbf4ffJ7Dw9ZGrW5iA7Ibh+Y9DIeLdkUtcdBbeeElaRxa0ULvuHqeQEzyaTNRDVcBVzKqOW4XPEmaJOrFfNFBTxD4h27asUGdhw8ALibLUjTuFwb1BXdmBGzTYISR3he3kN/lymSxdCm7BmBVjndRkf3hf4SypaFrUxtdmLbtoC4vxFuBnfao565NXpLWmm1Q1KbOoKMFYg3Fzl5ZmVuhNIUamKqvVqrZrW2zZWJOe/KN18WEVb7JspvtrxyyzEo3r0nJvTT+zl8DIi7KkTdZCBWPZIuySxFhlbaIFrb8hfzhSJUrqQqiy7AI3Ek3JN2K79/GHLteCaOpdp0iWq24QQTiNBtcVfcPn1jy7Z3bMEEkBQpvzHz5RfZN7UEEdBYRpH2vn1g7AcWPugghSFYdOmo5nxtHcuUEEkYRYcoV+kKCJgJdrDcIgPCgkNFIWkdpqSN8KCTQ7F9iecBp9YIIUgsbKdTEG3X3QQQSCxo3gIMEEAEijf7x+fOEaA5mCCUhWJFJeN4OzHL3wQRsaCKDl7zGnwwPyTBBFZVGc10wROHYg22SG9Jj0xJNFVt9k59cu7BBOzDzHnyZT4Y/o+jt4imnDbVT+6u/1t751rB0wuER+aGof7d3/ADtBBOpGLMxqN3hWZjcWvaw8eO6XWLvSfJKbdopcB1DBNgXcAbI35WggkJJt/UbfRfNf7NTqolDEUiz4elcH+rQDP3w4IIYuYJsrKqm0j//Z"/>
          <p:cNvSpPr>
            <a:spLocks noChangeAspect="1" noChangeArrowheads="1"/>
          </p:cNvSpPr>
          <p:nvPr/>
        </p:nvSpPr>
        <p:spPr bwMode="auto">
          <a:xfrm>
            <a:off x="155575" y="-2262188"/>
            <a:ext cx="7200900" cy="4714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 descr="data:image/jpeg;base64,/9j/4AAQSkZJRgABAQAAAQABAAD/2wCEAAkGBxMSEhUSEhIWFRUXFxUVFRcVGBUYFRUVFRYWFxUWFRUYHiggGB0lHhUVITEhJSkrLi4uFx8zODMtNygtLisBCgoKDg0OGxAQGy0mICUtLS8wLS0tLS0rMC0tLS0tLS0tLS0tLS0tLS0tLS0tLS0tLS0tLS0tLS0tLS0tLS0tLf/AABEIALYBFQMBIgACEQEDEQH/xAAcAAAABwEBAAAAAAAAAAAAAAAAAQIDBAUGBwj/xABLEAACAQICBwUEBwMJBQkAAAABAgADEQQhBQYSMUFRYRMicYGRUqGx8AcjMkJiwdEUcvEVJENTgpKywuEzY5Oj0zREVIOEoqTS4v/EABoBAAMBAQEBAAAAAAAAAAAAAAABAgMEBQb/xAAvEQACAgEDAwIFAgcBAAAAAAAAAQIRAwQSITFBURMiQmGBkfBxwQUyUpKhsfEj/9oADAMBAAIRAxEAPwDpoiomHecpqHDibwtqIBcOI2oNqACpV6KFsRi+r0W9aFNf8kstqVWAb+d4kfhw59VqD/LAC3vCJibwiYhi7wojagvABUETeHeABwQrwRAHDvEwQAMmIJhmJMAEMY08edbRl4mMYaNNHWjTyGMZeMPH3jDyGMZeNGOvGKxsCeQMRRW6L/7LT65+pJjwgwqbOHogeyPhDWVISFCHAIcQwQocEBDLrc+X6wRY3ny/OHGBuNqC8SIYM6DIVBCBh3gAcETeEWiAUTKXCVP5/iR/uMI3/vxQ/KWdSsBMjjK9f+UagoCn3sLQLdqXA7tbEAW2R+KFgbA1REmuJl8TicegLWwxtwHbEn3iUL6247O2GUbt9J7n/nRcsZ0btooVROY1NbtIi9sOvj2LfnXhUtbdIEElaK23A0d//wAi0KYjqIeKvOY0dZNKMbBKfGxFNPL+nMfTTml/6lR1tS/+xjr5oLOjw5isFi9IuO/V7NuAFOiw9f8ASKQaSO/EEeCYf/pxceRm0gEytPBYw7O1j66m42tlMJYDjs3o5nxlmujcs8fjifDBj4UhKUb7oLLaERKj+TR/4vGnxegP8NOOPoykR/tsaf8AzgPgIbV5FZYMTujLiV7aJo2zfFn/ANVWH+EiJqaLw1rbGJJ5nGYr8niqPdjtkthGmEztbVxSSQ9XecjXxDW9Xkd9Wl5k+LVD8WmbopWaRhGHMzb6rUzvVT4gn4mNHVSj/VU/Omp+Mn2+R0zQ1Kyjey+olfpDHUxTf6xL7LfeXkeshYfV2ipB7NMuARB+UlY7A0lpVCKSCyMfsr7J6RcWPkd/oqX7o+EQrR2qO5TH4R8BGgImMWDDvCAh2iAO8EFoLQAQu8+P5CCGg3+JgjEbWGImGJ0mQqCFBeAAJkatXtuh1nkFmmcmNCy0pr20j44X/DW//UtbzLa06awuFqGpUZnrGi1JaSG3dZgxLt9zcPfvijyxse1j1yoYc9mPrau4qp7qfvtw8Bc+Ex2mNasQHDLUUKbFAgW3iQCT6t5SPolcK62bBHNXqbbV2FzmERRbPPzvN7qA2HrUKna4OlTWiciQDcZkks2ZNxmbzXbGPYm2zC4XTWIxuIpKaVOo+0ACU2ibZ/ZJAG7hadh0lgMLQpdvXUKqL3wtxTN8jekDsnfymI0Hrvo/D1HIwvZFnzIs5A5jkN+Qmmxuu2FepTpOqthqyEmq32Nr2CCPm4hL5IENnUzRmOprWpUggcXVqRKE+K7vdGx9H+w1qOJq00tkQ7morjxOwyfhK+ci6IxWJw2kGWqq0cC11oi69ncAbHZ8bm17dTOhCJtjRzXSmnzgK3Z4i9ajsqpr0wm0lXiKlNT3Rax4HPK+4aLRmkqVdBUo1BUQ7mF/MEHMEcQcxJeN1SwtTE/tb071NnZbPuOLWG2hyOUrdM4nAaMALUBSWs1iaSd3aXMFrbja9vAyWl2GXSEGLEgYHEJVpitQcVKZvYg3OW/P8jnH8NiFdQykEHcRuk2BJtCIhBoZMoBthGHEfaMOZLGMsI0wjrRppDGNMIy4j7Rh5LBDTSDpc/U1P3G94k1pA0x/sX62HqwH5wXUodxO5P3R+UbWLxe8DoI2sGCHBFRIiohgghwjGIRT3evxMEOnuHhBGBsYd4gQ50mIq8BMTCaICLWaRWMlst4xVp2mbRRndcNM/suHL3zJCgA2Ykj7p4cyfzNxz3QlVMZWpYc4dVDOS1S5ZyTndmY5jL3yNjdJPisVUdjtIC2ypzUIpyAXwBkTH6YZippqKSqxNMLlkLWvzPMzohCkQ5Gg150VRTHLRw7qBsp3cwqE8mz5XkPTOnKmIqLRouy0xZAL7IdrAM7bsyReVOIxbkJcKrAHvAWcqd1z6y+bUDHCmtVKfaBiuyUINwwurDjbrKquov0K/S+rNfC0u0xClLvsKMjfuk38N+cmPiDQwNOk1MVO2c1ht7Q2NglFCAHMHvE8M5YfSBha9F8LhnqF3NCiGUXI2wWG8/azJzkXSKviKmCqps9pUVKdOkLkKaL2G0OCkWPM5xXfUdEvSeslSu+HoYmiiVEAs7bSFXYXQlRuA7uU1eB1/wD2MjD41u2qA956QuqgjIHdtHwlbr5qW7OcRRBq1nK7aCw2DbNhnnmN3CVuhvo7xXahsQECgqSHYnbzFxlI9rQ+Tfa96WxC4HtcIpIcKSy321VrZhQP4TkWE1iasr4fGs9VHtskklqT3+2t/hO5adU08FVFNL2pEKq8rWAW04DoGtQWuproxCttGxIPdubMLG+6EapgzRVdHY7QxSqtQ1MOzd4C/ZsDb7a8CRx6TSaq4XBgPjcPiaqUEDGrRYn6tt/DeM/PneLxuv8ATxVGpSwuGas4C2R1uGUkB8hyvG9UNVa2FpYtqlMMlVLJSLbJKm9w3BbAxN2uRok6C15/ay6UqOy6XZUZ79ugvdab5WcCxsR6bxrMDj1qrtLfI2ZWFmRuKsDuIlBqPqpQwqGolUVi2e0LFU3/AGbbjY2J42lxVezlgN5z6iwGfpOLVaqGBq+7NMcHImsYyxgWqCLiJYza7VoVDbGNNHGjLSWAhow5jzRhzJGhtjIGlz9WerUx/wAxZNYyDpT7KjnUp/4wfygupQ7jPteQ/OIWKxh75iFjYkOrFRCxYkjDiXORhxNTcfAxoALuEEOCMRrRDEKGJ1GIIlzFRuoYgELvkDWfFGjha1Vd603K/vWOz77SxpCDGUQ67LC4JHxBEQzmlDVNMNo6tjm2hV7FyENrIzA9L3zE5r2l/IsfW2WQy3H1ncdedHNS0dXVHZts0/tfdQMu35WDGcQxWHZBci1m2TY3G7Ig8dx903g7IkiVo+mbq4TtO8Bsm9icsiR8J1zXfWmvgKGDp0AlNmS7gDaVVCgbK36n3TjuDxdSlbYYrex9DlNnrLqzinOFKl6y1aaBTcnYZsyp5b9/SElyrBdCRofTi4vTK18UwVVJWmCbKGXu0xnzJJ8Ze4qth8HVxmJpulSs/wDslAAFI7AOR8CvwlD9IGrtTD4mlV7MBH7BVKf1qjvjZG890ndxEstM6OY0VSmEDMRWqg5XqOqnZGWQWwFukyk0qLihOrdPGUcStW7V0rBS9Rm7ove9s+FjJ+vOs1ZMTTo01U0V2WdjexJOd2H2bATKaa0pUCinV7WhYZbJvTYAcCDl4CZ1cUzXUbTVKllIDEhhvDEc/HneEVu5B8HXtM69p+yM2EPaVfsAWJANszbjlu5znOrOj1xmK+vVqdwzXVTsk2N7g7pc6oigiVKS1vrmQi+YQHdvOV+sx+PwmKp1CHNRbgnauSCo43G8frHHugZq/o10vhcLiaqbWyrZCpVIGQOQ6X/Sa3XnTdZ2pYHBgO2IpuzsPu0j3QwI3C539LcZxTCUTVqLTBO05Ciw2iSd1hxnoLVvQyYamMvrCiIxJuQqA7KA8hcnxJnF/EdXHSx3dZPov3LxQcys1I1afA0WSpUDM7bbBQdlTYC1zm27flLuoJKeRqs+Nz6jJnyb5u2d8IqKpFTgNIgu28A5lWGYyFiOhFj59JbFpXYjClqiuLCysGPE7tketzHaNW3dPlPf0GsTSg/+fIjUwTe6JJYxpjDJjbGeq2cYlzI7mOs0ZeSUhtjIOPOdIc6q/An8pLcyBjGu9Ef70e5HjQx7Et3zCUxqu/fPj+UWhgwH1i40pi7yRiompu+ecF4lz8R8RGhC7wRN4JQGuBh3nPG+k5OGGbzqAf5TGH+lE/dwY86x/wCnOvazC0dKJjRN5zc/STVP/dkH9tj/AJRAPpHrDdQpeZc/mItkgtHT0W0RVTasL2zBy6Z/lOXv9JWK4U6A/s1D/nl3qhpzHYuoKjiktFWK3VWBLZXtdjew+Mbi0FlrpDTiYvt6CqdmnemxPEsp3DpnOTYbAI1WtR2vtBtm/Fwt1Nupl5rpp2phMdiKWGZdksrv3QT2hQbQv6e+P6CwFOqgrb6iHZJXcdncbe7yiVxVjS3OjL6B0A2I7QE7K06ZqtUsSABY26/rO9aotSGDoBHDqFADcyMjv3ZziulHxWHFfD0wf2ck5gXujEHZvyuxkXFYutTp4fDio9Oy7du8tjUYsuQ5C3rNJe4hcHW9dtbKeHxGHobC1GuHNxcoXPZ0yvI3JPhKivU2iSeJJ9ZntP6vYwYoYuuCadJKddqgOQFJQxQXzvdbWHtTI6OxOJqd5q9XZW1++wu3LfMZ49yuzSLpmk1oxm3egLWyJbeQRmNnkRM2uJNMkNtZZIV2QD0drbVpIrtfO+d9/WRcbWtYjfvlY1tVDlyLo06Rt2lbYublUW9s8swbSPp7Ek1T9azJYBbE/YH2RY8ZXPtDMbunCdI+inU/tSMfiVuoP83VvvEf0pHIH7PUX4CLUZ4YIPJL7fMmMXJ0i7+jjUv9lUYquv8AOHHdU/0Ctw/fI3nhu533PZ84t2vGq1TrkJ8NqdRLPkeSfP50R6EI7VSE1GF7CR6g4wqNa4uRkd3PzHzvtwjtOmW6DieUyjhnKe1Ln8/GaS9vUZRMto7h7zylTpGpmMwCTn4dPn9DaYqrfIbhu/WUWkNoE3IsT3csxcWOd9w8OWdxOvHW9Y4Pp38vz+i7fLnuEVfLIuL1qo4cL25YE3AKqWBK78xuO6V9T6Q8Hw7U+CfqYvTGi0r0uzfLazU8VIsFYfPEicnx2Hek7U3FmU2PI8iOYO+fU6WUM1xfVHDni4PjodKq/SPhuFKuf7NP83kap9JNDhQq+fZj/NOalo7g8HUrNs0qbOfwjd4ncPOdvoQStmG+XY3b/SMh3Yd/N1HwBknRWsZxNemOy2AGLX2tq/dI9kc5msHqNi2AYhF3GxYE+7L3y50PoGvh6qs6i1jmDfhbdMm8Pwtfctb+5fYnGhahByucpKp1pndKVcyCMxvB3jxEhYfTpoAlgXQcPvDP7pO/wPuieK1aK311NslSOh5XaLx1Oum3ScMOPMHkw3gyeFnO+Cxe1CY7vGFaEeHzwMEIXeCFBGI5TDWNgwBp6RzkjagvGg0l6PwNWu4p0UZ2PBRw5k7gOpgAnCYZ6jrTpqWdjZQN5M61olP5M0ezYrZJpXZVHtse6oPEkmK1T1ZoaOpnE4l17TZ7zMbLTB3qt+PXjOefSHrccdV2EuMOh7g3F2tY1G99hwB6zN+50h9DJYqu1R2qObu7F2PNmNyffOqan6PVMMADe52j0vn8bzk86V9GWId1qq32Rs28eV/KGVe0eN8lVrhUrjFijSY3cIVVeLd9fI57vCdL1b1eD0KNTG00qVwoO0w7yi1wGPE3J904/U0uX0l2233e3uD+BWCjyKqJsdC6+18TUOFdBaqWQMhzQEEA9YnF7UFqyy+k/WdXovgaWbu1AAqQQysS1hbqiqf3pjMRh1ooKY+7cHq33j6yo1iPZVhQRgf2b6sVF3u4Yu7eTsVHRBFtpQVwA/cfib9xjzPsn3eEmUXSroXCSsjV69rjzEj06e1meUkYvRdVczTa3MC49RJWgdH1MRUWjSRix+0xHdQcWc8APfE8kVHdfHke13RO1P1bGMrd/u0KXfrHmo3UweBax8gek7fTdNgbFtmwChbbIAyAAHLdKjCaDXD4X9noWF82Zt7MbbTt1yy5WA4SfSTZVVG5QAPIWnyP8S1vrvj9Evl5/VndjxRjC+46eUhYuoSdgAjMX3ZjO1j5fnlbOXtWjdNLnruE8zHKnwuexpF1yFSoXOeQAz6AcInG4vcqjIcP16xzH1lpqbmyrmzczwmdGkELEoxPNSCCR7S36T2NPhSTh/c/L/pvwu/l/IiMXP3Fq+eYjFXDhxZo1TxHG+R+co/UrBRz8Jw5sMsE/b9GWVOPWzDLIWt4TJ65aBFdNpB9ZTXu/jG/YPrl/rNji6xIN13Z+mcrHa+/5+cvWdmmzSg1NdUKUFJUzD6u6mbXfxVwOFMGxI/Gw3eA9ZuaGFp0lCU1CpwCiw8wOMjaML9pUDW2VY2PjY+68t3F7W339ROzUanJOfvf07GMMcYrgjo5XgbR16qneLjwhhyO78fhEdieANuuXx3yYZKY2iu05oQV0utg4+y3MeyTy+E57j8LUsyW42N8tkg7jynWKNIjlblmZmtbtHlD29PLa7tQWBF9wax57v4z0dNqGnVk7FLiRzmm+Iwjh1LU25gggjkwGRHQzeaua5069qda1OpkB7Dn8JO49D6mZfFAkWubcgTYjlaU2IwQ3jd88J6D2ZV7uvkwlhlj/l5R2uJO8ef5Tl2r2uFXD2p1b1aXj31H4WO8dD6idF0bpKliAHpOGFs7bwTbJhvBnPPFKHUSmpE2CCCQUcjhgzRrodPYHqf1jg0Svsp5zv8AWRz7GUOAoio6qzqik952+yq8T18BmZ0ilrtgNH0exwNI1Wt3nI2Qzc3ZhtN4AWmcTRlPkvkBDbAKNw9JDypj2lLpzWLEYttqtUJH3VGSL4L+ZzlNVQngfSbH9j6RLYPoI/VS6INhiCLdJs9TdLinhcXZrVCvc53IIv4i9/KQNNYVFp7bqbjJStsr8+kg6HtTpmqSMwwXndQPjcDzltqcSapjZROxpqEPa7RueasBZbdMvWazSWAbR+FoNTH19Ta+st3lU2NlHA9ZutA6sYcpQqFLuKam54lhckjnulP9IOL7SsKNgFpAE9WdQfQAj3zOWQpROUPQckkhrnM33knibwv2R/ZPumrNAdIXYeHrD1g2FdoTSNehZSC1PlcXX939Jv8AQWnbWI8/4cDMgaHh74vDsaZupHhwPQzz9XpoZk2lTOjFkceH0Ou4fFCot1N+fQ8jHLzEavabRW7zbIYZ33C3G+7jNltXF58jqcEsM6kdna0KY3NhJWGXZueQ95kamLSXWyULxOZmujjtbyv4Vf1+H/PP0M8j+HyVmlMP2lJ142uPEZiYqrV7QWYlKqZ7R6HcSdxvN48q8do+lUa7UwW55i/jbf5zXSaz0U4yVo6MckupRtWPZobfaUEcNlrfaB4XkvB4xdxvfdc8ZbPg1ItYemWW4W5SuxGB2RYKCOR3eIPCdqnj1MdsuGG5DtYZX3jj4GQP2Mby3z4QJX7Pde28q28Dj4yQwW20uV+R90jHFaWdzVr86kTi2qTMnh9Ivh8WaNWxWptHa4hibg+BzFvCadSCykHrl7rTK6z4ItV2+VrHqN0udB4zcW8PA8ZvqXGf/rDv1IjB1Rd1cNuc7+UUlW4zkmo4tnKv9oH2ffynCm2x1wSWIsDfI7pDxboymm2YYEGN1e7cH5BlbjcUN9/HxE9HBG6MpcGJx1IozKfukg+R+TKbGmxIH8Ze63VgaoIy2lBPU7vgBM7iTnPdwx4sWTJaK+ovz5x/AY2pRcPScow4j4EbiOhjFXf88zAJ29Vyec+p0PReviFLYhCHHGmLq3WxPd8M4Jz4QTB6eBfqM6psL098Wuzyv5SYFI5fPlFKhP3h7/0nHZtRGUjkf7scAHI+kfKdfdAKR5+6KwoZKj2TE9j+H3iSRTPODxJisZV47R61EZCMmG/fbrM/VxtChRFFEWuyOT2jAgAsLWA3n7PGbJqgHH4TINouihqvVqKCXdqYBI2u8HCNyuNoX69Jvhl2ZnNeDf6sa8JUehQZbOygPb7KEISQPDZlNprFitXqVRmGbu/ujJfcBEfRzoNKmOaurK9Fe02cxfab7IZTnuY+Yj5onkYszSY8dsrdi/TygKePpLA0jyPqYy9I/JMy3GlEJ7DnGWCiSqlEjl6xl8NHaFRHGI2TcTc6l4unUp5MTUQbJDHNVvew/Df9OFpg62GjODrVKFVatI2Zee4jircwZy6zSrUY3FOma48soKuzO106gXvNnyHEmRKuPZ2IUZ8TwHQfP5zP6H1spV7K31dT2WOR/dPGWSsqggtYlifEHjnz3/wnz84zgvRcarnnu/L/AGrg2ik+R7tH2rbQbgRl7rfP5SqVO2ZIv1jGGUILnedw4gcz1MMgsb2nHJ+40oftEFY1ZxuBMG0/siVERV48Blfcuy1hxN7jZyt94HhzlVRxQUgcCPQ8AOku62FbaDKqgLmBnm1iovyAG63OUWlNH1CRYXIGZ+yOuZyX53z08WSMo7JPhmkWh6pSD5sIyKKjcLDfbn82k58IygWzHjc8PX/WIqCwLNYAcSQBM4vtYnIGIxLFR15cBGMTi0pZsc/ZG/z5cZCxen0ACoQSLjuXYm/UCwmO0zpOpe2wRtXsDYX+Jtu5Tu02jlN8owyZUkWusGtLW2lQAfZUZ77XJMzdTSuIfPaCjkBLnBYQOmw4DXzIP5cjJ66MUDsKQuwO0NvMd6wCkgXOfSetp/Sj7EuTlyRl/NfBK1R0LhsUm1i0LMG2Q23UFgAWOSsOURpTU3DF6vZU22KbbLOKjXBy4Pe++TdUsFUoM1GtTZmLFgtIgnZKMjfb2Sd4O7hJ+OD0qOJGwy7dY1bsD3QCrBGsLfdA38Z1Kk+pk26Oc6Q1UAG1Tq25LU6fiX9Jm61FkJVhYj08jNnpTTOH7NVUlmAsbKwGQFs2A6+kyGMrbRva01xOfxE5NvYZBhRN4c2ozO197kIdm4W90mBV5Q+zHUe6eRZ1kLYfn7hFhG5epkvsh8mF2HSKwGQnQe6JPgI8aR9mNvcZbMAEsx5D0lXjNE0qpu6gnzEsu0PIQ0qG+4e+NNroFGFwdWrgMYoW4VaiuMzZ6ZPHyuJ0jTmFNOs4t3WO0v7rZ/qPKVpwIevQd0DBagBFuDbvRtn3zdaX0etdQQQGUZcrcj0m03vin3IitrMStFfZijQXlLavol0G13SONuHjcSP2B52nM7RoV/YLy90ScGp+7LNqWV9/heEKfT3SbKK/+T15CLTRycQJYLS/D8I8lPp8JDkxlZ/ItFt6KfKWuEXsxZWNutz6E5x0ACK7QdJhOO/iXI1KgjVY/eI8AB8BGmLe2/qY41TqI0BfexMj0YeF9h7hp1b2n/vGMvSPt1P+I36yWafj6iJ7EdfWUsMPC+wbmV74c/1lT/iv+sZfCA72b++/6yzbDjl8Yw9FeXxmqhHwG4rxhUH3j/fqfrCqYKk2ZAYjcSNojzaTmpL09BB3R/ATTvYrIXYqNw9BMzrRoxiy1qaltnJl4233E11WqOFvP/SMtVPT3zTHJxdkyVmU0Ji6b5A94b1ORyG60t9WBt11J4vn0CqW/OFpHRFGsbui7XtKCG9RnK1dCVad+wxLrnezDaHLpN8ShGTl5IyOUkkbbRbbWkj+Gm3w/wBY9rLidijie7cFgjZ22QwAv8JiNHYnH4WoaqCjUYixLh8x69I9jNP4+slSmcNSPam7FCxN8rWAPSb2m7syp0ZDHYDZuMiLsLjnnbeLjMSn0jhgjWDBrgHLhfgfnlNHitB452JNFlvnmtTd0yMgHV1wfrGt0sQfUzdZIruZbX4KFaV4Jp6WBVBYL+sEXqj2HVVon8EWKZ9oeQj/AGB6Q1oniR6TzTosa7E+17ogUWvvNpKVDFbJiHZEFA84Gwo6SX2MBoxBZAfDgCwkZ8Ff7xEuDR+bQhShY7M/VwlUZo2YzGchaOrY1MUapNQU7OWQ99GaxsEC5jMg57uc1wpRQpDl8JccriS1Zk9CYvSQq3bNHzqbYFs/ZW9xYTSLT6ySFHKC3STkyOXUEqI3Z9YNj5+RHGpgneYnshzMyKCWkOJMcpqOXvhCmvWOKg5fGSxh3Hz/ABguOkUFHswbHSTQDLnqPnyidm+6SAh5AekGyekKHZH2T8n/AFhmn85R4qecaJJG4yhWIKfN4nYEXbpAFJ4SkgsjuPwe+MsDwQeok4oeUbKHpKCyCwb2FjTbf4ffJ7Dw9ZGrW5iA7Ibh+Y9DIeLdkUtcdBbeeElaRxa0ULvuHqeQEzyaTNRDVcBVzKqOW4XPEmaJOrFfNFBTxD4h27asUGdhw8ALibLUjTuFwb1BXdmBGzTYISR3he3kN/lymSxdCm7BmBVjndRkf3hf4SypaFrUxtdmLbtoC4vxFuBnfao565NXpLWmm1Q1KbOoKMFYg3Fzl5ZmVuhNIUamKqvVqrZrW2zZWJOe/KN18WEVb7JspvtrxyyzEo3r0nJvTT+zl8DIi7KkTdZCBWPZIuySxFhlbaIFrb8hfzhSJUrqQqiy7AI3Ek3JN2K79/GHLteCaOpdp0iWq24QQTiNBtcVfcPn1jy7Z3bMEEkBQpvzHz5RfZN7UEEdBYRpH2vn1g7AcWPugghSFYdOmo5nxtHcuUEEkYRYcoV+kKCJgJdrDcIgPCgkNFIWkdpqSN8KCTQ7F9iecBp9YIIUgsbKdTEG3X3QQQSCxo3gIMEEAEijf7x+fOEaA5mCCUhWJFJeN4OzHL3wQRsaCKDl7zGnwwPyTBBFZVGc10wROHYg22SG9Jj0xJNFVt9k59cu7BBOzDzHnyZT4Y/o+jt4imnDbVT+6u/1t751rB0wuER+aGof7d3/ADtBBOpGLMxqN3hWZjcWvaw8eO6XWLvSfJKbdopcB1DBNgXcAbI35WggkJJt/UbfRfNf7NTqolDEUiz4elcH+rQDP3w4IIYuYJsrKqm0j//Z"/>
          <p:cNvSpPr>
            <a:spLocks noChangeAspect="1" noChangeArrowheads="1"/>
          </p:cNvSpPr>
          <p:nvPr/>
        </p:nvSpPr>
        <p:spPr bwMode="auto">
          <a:xfrm>
            <a:off x="307975" y="-2109788"/>
            <a:ext cx="7200900" cy="4714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126" name="Picture 6" descr="https://upload.wikimedia.org/wikipedia/commons/4/43/01_Jedes_Josera-Kr%C3%BCmel_ist_kostbar...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4724400"/>
            <a:ext cx="3018782" cy="1976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13272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0"/>
            <a:ext cx="8305800" cy="901700"/>
          </a:xfrm>
        </p:spPr>
        <p:txBody>
          <a:bodyPr/>
          <a:lstStyle/>
          <a:p>
            <a:r>
              <a:rPr lang="en-US" dirty="0" smtClean="0"/>
              <a:t>OpenStudio Standards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915400" cy="5478463"/>
          </a:xfrm>
        </p:spPr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US" sz="2000" b="1" dirty="0" smtClean="0">
                <a:solidFill>
                  <a:srgbClr val="000000"/>
                </a:solidFill>
              </a:rPr>
              <a:t>OpenStudio Versions of the DOE Prototype Buildings </a:t>
            </a:r>
          </a:p>
          <a:p>
            <a:pPr>
              <a:spcBef>
                <a:spcPts val="0"/>
              </a:spcBef>
            </a:pPr>
            <a:r>
              <a:rPr lang="en-US" sz="1800" dirty="0">
                <a:solidFill>
                  <a:srgbClr val="000000"/>
                </a:solidFill>
              </a:rPr>
              <a:t>Single measure creates ready to </a:t>
            </a:r>
            <a:r>
              <a:rPr lang="en-US" sz="1800" dirty="0" smtClean="0">
                <a:solidFill>
                  <a:srgbClr val="000000"/>
                </a:solidFill>
              </a:rPr>
              <a:t>run OpenStudio </a:t>
            </a:r>
            <a:r>
              <a:rPr lang="en-US" sz="1800" dirty="0">
                <a:solidFill>
                  <a:srgbClr val="000000"/>
                </a:solidFill>
              </a:rPr>
              <a:t>versions of the DOE Prototype </a:t>
            </a:r>
            <a:r>
              <a:rPr lang="en-US" sz="1800" dirty="0" smtClean="0">
                <a:solidFill>
                  <a:srgbClr val="000000"/>
                </a:solidFill>
              </a:rPr>
              <a:t>Buildings</a:t>
            </a:r>
          </a:p>
          <a:p>
            <a:pPr>
              <a:spcBef>
                <a:spcPts val="0"/>
              </a:spcBef>
            </a:pPr>
            <a:r>
              <a:rPr lang="en-US" sz="1800" dirty="0">
                <a:solidFill>
                  <a:srgbClr val="000000"/>
                </a:solidFill>
              </a:rPr>
              <a:t>O</a:t>
            </a:r>
            <a:r>
              <a:rPr lang="en-US" sz="1800" dirty="0" smtClean="0">
                <a:solidFill>
                  <a:srgbClr val="000000"/>
                </a:solidFill>
              </a:rPr>
              <a:t>pen OSMs in OpenStudio Application to inspect HVAC</a:t>
            </a:r>
            <a:endParaRPr lang="en-US" sz="1800" dirty="0">
              <a:solidFill>
                <a:srgbClr val="000000"/>
              </a:solidFill>
            </a:endParaRPr>
          </a:p>
          <a:p>
            <a:pPr>
              <a:spcBef>
                <a:spcPts val="0"/>
              </a:spcBef>
            </a:pPr>
            <a:r>
              <a:rPr lang="en-US" sz="1800" dirty="0">
                <a:solidFill>
                  <a:srgbClr val="000000"/>
                </a:solidFill>
              </a:rPr>
              <a:t>A</a:t>
            </a:r>
            <a:r>
              <a:rPr lang="en-US" sz="1800" dirty="0" smtClean="0">
                <a:solidFill>
                  <a:srgbClr val="000000"/>
                </a:solidFill>
              </a:rPr>
              <a:t>pply measures to prototypes </a:t>
            </a:r>
            <a:r>
              <a:rPr lang="en-US" sz="1800" dirty="0">
                <a:solidFill>
                  <a:srgbClr val="000000"/>
                </a:solidFill>
              </a:rPr>
              <a:t>for large scale studies, DOE </a:t>
            </a:r>
            <a:r>
              <a:rPr lang="en-US" sz="1800" dirty="0" smtClean="0">
                <a:solidFill>
                  <a:srgbClr val="000000"/>
                </a:solidFill>
              </a:rPr>
              <a:t>SCOUT, or other applications</a:t>
            </a:r>
            <a:endParaRPr lang="en-US" sz="1800" dirty="0">
              <a:solidFill>
                <a:srgbClr val="000000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2000" dirty="0" smtClean="0">
              <a:solidFill>
                <a:srgbClr val="000000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2000" b="1" dirty="0" smtClean="0">
                <a:solidFill>
                  <a:srgbClr val="000000"/>
                </a:solidFill>
              </a:rPr>
              <a:t>Baseline Automation</a:t>
            </a:r>
            <a:endParaRPr lang="en-US" sz="2000" dirty="0">
              <a:solidFill>
                <a:srgbClr val="000000"/>
              </a:solidFill>
            </a:endParaRPr>
          </a:p>
          <a:p>
            <a:pPr>
              <a:spcBef>
                <a:spcPts val="432"/>
              </a:spcBef>
            </a:pPr>
            <a:r>
              <a:rPr lang="en-US" sz="1800" dirty="0" smtClean="0">
                <a:solidFill>
                  <a:srgbClr val="000000"/>
                </a:solidFill>
              </a:rPr>
              <a:t>Given an OpenStudio model, measure creates ASHRAE 90.1 compliant baseline model</a:t>
            </a:r>
          </a:p>
          <a:p>
            <a:pPr>
              <a:spcBef>
                <a:spcPts val="432"/>
              </a:spcBef>
            </a:pPr>
            <a:r>
              <a:rPr lang="en-US" sz="1800" dirty="0" smtClean="0">
                <a:solidFill>
                  <a:srgbClr val="000000"/>
                </a:solidFill>
              </a:rPr>
              <a:t>Other standards can and are being added (Canadian </a:t>
            </a:r>
            <a:r>
              <a:rPr lang="en-US" sz="1800" dirty="0" smtClean="0"/>
              <a:t>NECB</a:t>
            </a:r>
            <a:r>
              <a:rPr lang="en-US" sz="1800" dirty="0" smtClean="0">
                <a:solidFill>
                  <a:srgbClr val="000000"/>
                </a:solidFill>
              </a:rPr>
              <a:t>, Indian </a:t>
            </a:r>
            <a:r>
              <a:rPr lang="en-US" sz="1800" dirty="0"/>
              <a:t>ECBC </a:t>
            </a:r>
            <a:r>
              <a:rPr lang="en-US" sz="1800" dirty="0" smtClean="0">
                <a:solidFill>
                  <a:srgbClr val="000000"/>
                </a:solidFill>
              </a:rPr>
              <a:t>)</a:t>
            </a:r>
            <a:endParaRPr lang="en-US" sz="1800" dirty="0">
              <a:solidFill>
                <a:srgbClr val="000000"/>
              </a:solidFill>
            </a:endParaRPr>
          </a:p>
          <a:p>
            <a:pPr>
              <a:spcBef>
                <a:spcPts val="432"/>
              </a:spcBef>
            </a:pPr>
            <a:r>
              <a:rPr lang="en-US" sz="1800" dirty="0" smtClean="0">
                <a:solidFill>
                  <a:srgbClr val="000000"/>
                </a:solidFill>
              </a:rPr>
              <a:t>Several collaborators are testing </a:t>
            </a:r>
            <a:r>
              <a:rPr lang="en-US" sz="1800" dirty="0">
                <a:solidFill>
                  <a:srgbClr val="000000"/>
                </a:solidFill>
              </a:rPr>
              <a:t>on real-world </a:t>
            </a:r>
            <a:r>
              <a:rPr lang="en-US" sz="1800" dirty="0" smtClean="0">
                <a:solidFill>
                  <a:srgbClr val="000000"/>
                </a:solidFill>
              </a:rPr>
              <a:t>models</a:t>
            </a:r>
          </a:p>
          <a:p>
            <a:pPr>
              <a:spcBef>
                <a:spcPts val="432"/>
              </a:spcBef>
            </a:pPr>
            <a:endParaRPr lang="en-US" sz="1800" dirty="0">
              <a:solidFill>
                <a:srgbClr val="000000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1800" b="1" dirty="0" smtClean="0">
                <a:solidFill>
                  <a:srgbClr val="000000"/>
                </a:solidFill>
              </a:rPr>
              <a:t>Modular Design</a:t>
            </a:r>
            <a:endParaRPr lang="en-US" sz="1800" b="1" dirty="0">
              <a:solidFill>
                <a:srgbClr val="000000"/>
              </a:solidFill>
            </a:endParaRPr>
          </a:p>
          <a:p>
            <a:pPr>
              <a:spcBef>
                <a:spcPts val="0"/>
              </a:spcBef>
            </a:pPr>
            <a:r>
              <a:rPr lang="en-US" sz="1800" dirty="0" smtClean="0">
                <a:solidFill>
                  <a:srgbClr val="000000"/>
                </a:solidFill>
              </a:rPr>
              <a:t>OpenStudio Standards is a separate Ruby gem, easy to contribute </a:t>
            </a:r>
            <a:r>
              <a:rPr lang="en-US" sz="1800" dirty="0" smtClean="0">
                <a:solidFill>
                  <a:srgbClr val="000000"/>
                </a:solidFill>
              </a:rPr>
              <a:t>to </a:t>
            </a:r>
            <a:endParaRPr lang="en-US" sz="1800" dirty="0" smtClean="0">
              <a:solidFill>
                <a:srgbClr val="000000"/>
              </a:solidFill>
            </a:endParaRPr>
          </a:p>
          <a:p>
            <a:pPr>
              <a:spcBef>
                <a:spcPts val="0"/>
              </a:spcBef>
            </a:pPr>
            <a:r>
              <a:rPr lang="en-US" sz="1800" dirty="0">
                <a:solidFill>
                  <a:srgbClr val="000000"/>
                </a:solidFill>
              </a:rPr>
              <a:t>M</a:t>
            </a:r>
            <a:r>
              <a:rPr lang="en-US" sz="1800" dirty="0" smtClean="0">
                <a:solidFill>
                  <a:srgbClr val="000000"/>
                </a:solidFill>
              </a:rPr>
              <a:t>ethods (e.g</a:t>
            </a:r>
            <a:r>
              <a:rPr lang="en-US" sz="1800" dirty="0">
                <a:solidFill>
                  <a:srgbClr val="000000"/>
                </a:solidFill>
              </a:rPr>
              <a:t>. </a:t>
            </a:r>
            <a:r>
              <a:rPr lang="en-US" sz="1800" dirty="0" err="1">
                <a:solidFill>
                  <a:srgbClr val="000000"/>
                </a:solidFill>
              </a:rPr>
              <a:t>apply_internal_loads</a:t>
            </a:r>
            <a:r>
              <a:rPr lang="en-US" sz="1800" dirty="0">
                <a:solidFill>
                  <a:srgbClr val="000000"/>
                </a:solidFill>
              </a:rPr>
              <a:t>) </a:t>
            </a:r>
            <a:r>
              <a:rPr lang="en-US" sz="1800" dirty="0" smtClean="0">
                <a:solidFill>
                  <a:srgbClr val="000000"/>
                </a:solidFill>
              </a:rPr>
              <a:t>are modular and can be used in </a:t>
            </a:r>
            <a:r>
              <a:rPr lang="en-US" sz="1800" dirty="0" smtClean="0">
                <a:solidFill>
                  <a:srgbClr val="000000"/>
                </a:solidFill>
              </a:rPr>
              <a:t>other measures</a:t>
            </a:r>
            <a:endParaRPr lang="en-US" sz="1800" dirty="0">
              <a:solidFill>
                <a:srgbClr val="000000"/>
              </a:solidFill>
            </a:endParaRPr>
          </a:p>
          <a:p>
            <a:pPr marL="0" indent="0">
              <a:spcBef>
                <a:spcPts val="432"/>
              </a:spcBef>
              <a:buNone/>
            </a:pPr>
            <a:endParaRPr lang="en-US" sz="18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13272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0"/>
            <a:ext cx="8305800" cy="901700"/>
          </a:xfrm>
        </p:spPr>
        <p:txBody>
          <a:bodyPr/>
          <a:lstStyle/>
          <a:p>
            <a:r>
              <a:rPr lang="en-US" dirty="0" smtClean="0"/>
              <a:t>Software 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915400" cy="5478463"/>
          </a:xfrm>
        </p:spPr>
        <p:txBody>
          <a:bodyPr/>
          <a:lstStyle/>
          <a:p>
            <a:pPr marL="0" indent="0">
              <a:spcBef>
                <a:spcPts val="432"/>
              </a:spcBef>
              <a:buNone/>
            </a:pPr>
            <a:r>
              <a:rPr lang="en-US" sz="2000" b="1" dirty="0" smtClean="0">
                <a:solidFill>
                  <a:srgbClr val="000000"/>
                </a:solidFill>
              </a:rPr>
              <a:t>Play along at home</a:t>
            </a:r>
          </a:p>
          <a:p>
            <a:pPr marL="0" indent="0">
              <a:spcBef>
                <a:spcPts val="432"/>
              </a:spcBef>
              <a:buNone/>
            </a:pPr>
            <a:endParaRPr lang="en-US" sz="2000" dirty="0">
              <a:solidFill>
                <a:srgbClr val="000000"/>
              </a:solidFill>
            </a:endParaRPr>
          </a:p>
          <a:p>
            <a:pPr marL="0" indent="0">
              <a:spcBef>
                <a:spcPts val="432"/>
              </a:spcBef>
              <a:buNone/>
            </a:pPr>
            <a:r>
              <a:rPr lang="en-US" sz="2000" b="1" dirty="0" smtClean="0">
                <a:solidFill>
                  <a:srgbClr val="000000"/>
                </a:solidFill>
              </a:rPr>
              <a:t>Get the CLI (</a:t>
            </a:r>
            <a:r>
              <a:rPr lang="en-US" sz="2000" b="1" dirty="0" smtClean="0"/>
              <a:t>OpenStudio </a:t>
            </a:r>
            <a:r>
              <a:rPr lang="en-US" sz="2000" b="1" dirty="0"/>
              <a:t>2.0 Version </a:t>
            </a:r>
            <a:r>
              <a:rPr lang="en-US" sz="2000" b="1" dirty="0" smtClean="0"/>
              <a:t>1.12.1)</a:t>
            </a:r>
            <a:endParaRPr lang="en-US" sz="2000" b="1" dirty="0"/>
          </a:p>
          <a:p>
            <a:r>
              <a:rPr lang="en-US" sz="2000" b="1" dirty="0" smtClean="0"/>
              <a:t>Windows - </a:t>
            </a:r>
            <a:r>
              <a:rPr lang="en-US" sz="2000" dirty="0" smtClean="0">
                <a:hlinkClick r:id="rId3"/>
              </a:rPr>
              <a:t>http</a:t>
            </a:r>
            <a:r>
              <a:rPr lang="en-US" sz="2000" dirty="0">
                <a:hlinkClick r:id="rId3"/>
              </a:rPr>
              <a:t>://openstudio-builds.s3.amazonaws.com/1.12.1/OpenStudio2-1.12.1-win64.7z</a:t>
            </a:r>
            <a:endParaRPr lang="en-US" sz="2000" dirty="0"/>
          </a:p>
          <a:p>
            <a:r>
              <a:rPr lang="en-US" sz="2000" b="1" dirty="0" smtClean="0"/>
              <a:t>Mac - </a:t>
            </a:r>
            <a:r>
              <a:rPr lang="en-US" sz="2000" u="sng" dirty="0">
                <a:hlinkClick r:id="rId4"/>
              </a:rPr>
              <a:t>http://</a:t>
            </a:r>
            <a:r>
              <a:rPr lang="en-US" sz="2000" u="sng" dirty="0" smtClean="0">
                <a:hlinkClick r:id="rId4"/>
              </a:rPr>
              <a:t>openstudio-builds.s3.amazonaws.com/1.12.1/OpenStudio2-1.12.1-Darwin.tar.gz</a:t>
            </a:r>
            <a:endParaRPr lang="en-US" sz="2000" u="sng" dirty="0" smtClean="0"/>
          </a:p>
          <a:p>
            <a:endParaRPr lang="en-US" sz="2000" dirty="0" smtClean="0">
              <a:solidFill>
                <a:srgbClr val="000000"/>
              </a:solidFill>
            </a:endParaRPr>
          </a:p>
          <a:p>
            <a:pPr marL="0" indent="0">
              <a:spcBef>
                <a:spcPts val="432"/>
              </a:spcBef>
              <a:buNone/>
            </a:pPr>
            <a:r>
              <a:rPr lang="en-US" sz="2000" b="1" dirty="0" smtClean="0">
                <a:solidFill>
                  <a:srgbClr val="000000"/>
                </a:solidFill>
              </a:rPr>
              <a:t>Check out the example</a:t>
            </a:r>
            <a:endParaRPr lang="en-US" sz="2000" b="1" dirty="0" smtClean="0">
              <a:solidFill>
                <a:srgbClr val="000000"/>
              </a:solidFill>
              <a:hlinkClick r:id="rId5"/>
            </a:endParaRPr>
          </a:p>
          <a:p>
            <a:pPr>
              <a:spcBef>
                <a:spcPts val="432"/>
              </a:spcBef>
            </a:pPr>
            <a:r>
              <a:rPr lang="en-US" sz="2000" dirty="0" smtClean="0">
                <a:solidFill>
                  <a:srgbClr val="000000"/>
                </a:solidFill>
                <a:hlinkClick r:id="rId5"/>
              </a:rPr>
              <a:t>https</a:t>
            </a:r>
            <a:r>
              <a:rPr lang="en-US" sz="2000" dirty="0">
                <a:solidFill>
                  <a:srgbClr val="000000"/>
                </a:solidFill>
                <a:hlinkClick r:id="rId5"/>
              </a:rPr>
              <a:t>://</a:t>
            </a:r>
            <a:r>
              <a:rPr lang="en-US" sz="2000" dirty="0" smtClean="0">
                <a:solidFill>
                  <a:srgbClr val="000000"/>
                </a:solidFill>
                <a:hlinkClick r:id="rId5"/>
              </a:rPr>
              <a:t>github.com/macumber/simbuild2016-demo</a:t>
            </a:r>
            <a:r>
              <a:rPr lang="en-US" sz="2000" dirty="0" smtClean="0">
                <a:solidFill>
                  <a:srgbClr val="000000"/>
                </a:solidFill>
              </a:rPr>
              <a:t> </a:t>
            </a:r>
            <a:endParaRPr lang="en-US" sz="2000" b="1" dirty="0" smtClean="0">
              <a:solidFill>
                <a:srgbClr val="000000"/>
              </a:solidFill>
            </a:endParaRPr>
          </a:p>
          <a:p>
            <a:pPr marL="0" indent="0">
              <a:spcBef>
                <a:spcPts val="432"/>
              </a:spcBef>
              <a:buNone/>
            </a:pPr>
            <a:endParaRPr lang="en-US" sz="2000" dirty="0" smtClean="0">
              <a:solidFill>
                <a:srgbClr val="000000"/>
              </a:solidFill>
            </a:endParaRPr>
          </a:p>
          <a:p>
            <a:pPr marL="0" indent="0">
              <a:spcBef>
                <a:spcPts val="432"/>
              </a:spcBef>
              <a:buNone/>
            </a:pPr>
            <a:r>
              <a:rPr lang="en-US" sz="2000" b="1" dirty="0" smtClean="0">
                <a:solidFill>
                  <a:srgbClr val="000000"/>
                </a:solidFill>
              </a:rPr>
              <a:t>Run it</a:t>
            </a:r>
          </a:p>
          <a:p>
            <a:pPr>
              <a:spcBef>
                <a:spcPts val="432"/>
              </a:spcBef>
            </a:pPr>
            <a:r>
              <a:rPr lang="en-US" sz="2000" dirty="0" smtClean="0">
                <a:solidFill>
                  <a:srgbClr val="000000"/>
                </a:solidFill>
              </a:rPr>
              <a:t>ruby </a:t>
            </a:r>
            <a:r>
              <a:rPr lang="en-US" sz="2000" dirty="0" err="1" smtClean="0">
                <a:solidFill>
                  <a:srgbClr val="000000"/>
                </a:solidFill>
              </a:rPr>
              <a:t>run.rb</a:t>
            </a:r>
            <a:r>
              <a:rPr lang="en-US" sz="2000" dirty="0" smtClean="0">
                <a:solidFill>
                  <a:srgbClr val="000000"/>
                </a:solidFill>
              </a:rPr>
              <a:t> /path/to/openstudio.exe</a:t>
            </a:r>
          </a:p>
        </p:txBody>
      </p:sp>
    </p:spTree>
    <p:extLst>
      <p:ext uri="{BB962C8B-B14F-4D97-AF65-F5344CB8AC3E}">
        <p14:creationId xmlns:p14="http://schemas.microsoft.com/office/powerpoint/2010/main" val="40058992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0"/>
            <a:ext cx="8305800" cy="901700"/>
          </a:xfrm>
        </p:spPr>
        <p:txBody>
          <a:bodyPr/>
          <a:lstStyle/>
          <a:p>
            <a:r>
              <a:rPr lang="en-US" dirty="0" smtClean="0"/>
              <a:t>Other exciting </a:t>
            </a:r>
            <a:r>
              <a:rPr lang="en-US" i="1" dirty="0" smtClean="0"/>
              <a:t>develop-</a:t>
            </a:r>
            <a:r>
              <a:rPr lang="en-US" dirty="0" err="1" smtClean="0"/>
              <a:t>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915400" cy="5478463"/>
          </a:xfrm>
        </p:spPr>
        <p:txBody>
          <a:bodyPr/>
          <a:lstStyle/>
          <a:p>
            <a:pPr marL="0" indent="0">
              <a:buNone/>
            </a:pPr>
            <a:r>
              <a:rPr lang="en-US" sz="2000" b="1" dirty="0" smtClean="0">
                <a:solidFill>
                  <a:schemeClr val="bg2">
                    <a:lumMod val="10000"/>
                  </a:schemeClr>
                </a:solidFill>
              </a:rPr>
              <a:t>Completed</a:t>
            </a:r>
          </a:p>
          <a:p>
            <a:r>
              <a:rPr lang="en-US" sz="2000" dirty="0" smtClean="0">
                <a:solidFill>
                  <a:schemeClr val="bg2">
                    <a:lumMod val="10000"/>
                  </a:schemeClr>
                </a:solidFill>
              </a:rPr>
              <a:t>ASHRAE </a:t>
            </a:r>
            <a:r>
              <a:rPr lang="en-US" sz="2000" dirty="0">
                <a:solidFill>
                  <a:schemeClr val="bg2">
                    <a:lumMod val="10000"/>
                  </a:schemeClr>
                </a:solidFill>
              </a:rPr>
              <a:t>Standard </a:t>
            </a:r>
            <a:r>
              <a:rPr lang="en-US" sz="2000" dirty="0" smtClean="0">
                <a:solidFill>
                  <a:schemeClr val="bg2">
                    <a:lumMod val="10000"/>
                  </a:schemeClr>
                </a:solidFill>
              </a:rPr>
              <a:t>140 OpenStudio Measures </a:t>
            </a:r>
          </a:p>
          <a:p>
            <a:pPr lvl="1"/>
            <a:r>
              <a:rPr lang="en-US" dirty="0" smtClean="0">
                <a:solidFill>
                  <a:schemeClr val="bg2">
                    <a:lumMod val="10000"/>
                  </a:schemeClr>
                </a:solidFill>
              </a:rPr>
              <a:t>Automates 179d 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certification of EnergyPlus </a:t>
            </a:r>
            <a:r>
              <a:rPr lang="en-US" dirty="0" smtClean="0">
                <a:solidFill>
                  <a:schemeClr val="bg2">
                    <a:lumMod val="10000"/>
                  </a:schemeClr>
                </a:solidFill>
              </a:rPr>
              <a:t>using 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the OpenStudio </a:t>
            </a:r>
            <a:r>
              <a:rPr lang="en-US" dirty="0" smtClean="0">
                <a:solidFill>
                  <a:schemeClr val="bg2">
                    <a:lumMod val="10000"/>
                  </a:schemeClr>
                </a:solidFill>
              </a:rPr>
              <a:t>API</a:t>
            </a:r>
          </a:p>
          <a:p>
            <a:r>
              <a:rPr lang="en-US" sz="2000" dirty="0" err="1"/>
              <a:t>GeneratorMicroTurbine</a:t>
            </a:r>
            <a:r>
              <a:rPr lang="en-US" sz="2000" dirty="0"/>
              <a:t>, </a:t>
            </a:r>
            <a:r>
              <a:rPr lang="en-US" sz="2000" dirty="0" err="1" smtClean="0"/>
              <a:t>ElectricStorage</a:t>
            </a:r>
            <a:r>
              <a:rPr lang="en-US" sz="2000" dirty="0" smtClean="0"/>
              <a:t>, </a:t>
            </a:r>
            <a:r>
              <a:rPr lang="en-US" sz="2000" dirty="0" err="1" smtClean="0"/>
              <a:t>ElectricStorageConverter</a:t>
            </a:r>
            <a:r>
              <a:rPr lang="en-US" sz="2000" dirty="0" smtClean="0"/>
              <a:t> </a:t>
            </a:r>
          </a:p>
          <a:p>
            <a:pPr lvl="1"/>
            <a:r>
              <a:rPr lang="en-US" dirty="0" smtClean="0"/>
              <a:t>Big thanks to Julien </a:t>
            </a:r>
            <a:r>
              <a:rPr lang="en-US" dirty="0" err="1" smtClean="0"/>
              <a:t>Marrec</a:t>
            </a:r>
            <a:r>
              <a:rPr lang="en-US" dirty="0" smtClean="0"/>
              <a:t>, you are a </a:t>
            </a:r>
            <a:r>
              <a:rPr lang="en-US" dirty="0" err="1" smtClean="0"/>
              <a:t>rockstar</a:t>
            </a:r>
            <a:r>
              <a:rPr lang="en-US" dirty="0" smtClean="0"/>
              <a:t>!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sz="2000" b="1" dirty="0">
                <a:solidFill>
                  <a:schemeClr val="bg2">
                    <a:lumMod val="10000"/>
                  </a:schemeClr>
                </a:solidFill>
              </a:rPr>
              <a:t>Starting soon</a:t>
            </a:r>
          </a:p>
          <a:p>
            <a:r>
              <a:rPr lang="en-US" sz="2000" dirty="0">
                <a:solidFill>
                  <a:schemeClr val="bg2">
                    <a:lumMod val="10000"/>
                  </a:schemeClr>
                </a:solidFill>
              </a:rPr>
              <a:t>New prototype building types added to OpenStudio Standards</a:t>
            </a:r>
          </a:p>
          <a:p>
            <a:pPr lvl="1"/>
            <a:r>
              <a:rPr lang="en-US" dirty="0" smtClean="0">
                <a:solidFill>
                  <a:schemeClr val="bg2">
                    <a:lumMod val="10000"/>
                  </a:schemeClr>
                </a:solidFill>
              </a:rPr>
              <a:t>Supermarket </a:t>
            </a:r>
            <a:r>
              <a:rPr lang="en-US" dirty="0" smtClean="0">
                <a:solidFill>
                  <a:schemeClr val="bg2">
                    <a:lumMod val="10000"/>
                  </a:schemeClr>
                </a:solidFill>
              </a:rPr>
              <a:t>and Data </a:t>
            </a:r>
            <a:r>
              <a:rPr lang="en-US" dirty="0" smtClean="0">
                <a:solidFill>
                  <a:schemeClr val="bg2">
                    <a:lumMod val="10000"/>
                  </a:schemeClr>
                </a:solidFill>
              </a:rPr>
              <a:t>Center </a:t>
            </a:r>
            <a:r>
              <a:rPr lang="en-US" dirty="0" smtClean="0">
                <a:solidFill>
                  <a:schemeClr val="bg2">
                    <a:lumMod val="10000"/>
                  </a:schemeClr>
                </a:solidFill>
              </a:rPr>
              <a:t>building types being added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sz="2000" dirty="0" err="1" smtClean="0">
                <a:solidFill>
                  <a:schemeClr val="bg2">
                    <a:lumMod val="10000"/>
                  </a:schemeClr>
                </a:solidFill>
              </a:rPr>
              <a:t>ExpandObjects</a:t>
            </a:r>
            <a:r>
              <a:rPr lang="en-US" sz="2000" dirty="0" smtClean="0">
                <a:solidFill>
                  <a:schemeClr val="bg2">
                    <a:lumMod val="10000"/>
                  </a:schemeClr>
                </a:solidFill>
              </a:rPr>
              <a:t> OpenStudio Measures </a:t>
            </a:r>
          </a:p>
          <a:p>
            <a:pPr lvl="1"/>
            <a:r>
              <a:rPr lang="en-US" dirty="0" smtClean="0">
                <a:solidFill>
                  <a:schemeClr val="bg2">
                    <a:lumMod val="10000"/>
                  </a:schemeClr>
                </a:solidFill>
              </a:rPr>
              <a:t>All the functionality of </a:t>
            </a:r>
            <a:r>
              <a:rPr lang="en-US" dirty="0" err="1" smtClean="0">
                <a:solidFill>
                  <a:schemeClr val="bg2">
                    <a:lumMod val="10000"/>
                  </a:schemeClr>
                </a:solidFill>
              </a:rPr>
              <a:t>ExpandObjects</a:t>
            </a:r>
            <a:r>
              <a:rPr lang="en-US" dirty="0" smtClean="0">
                <a:solidFill>
                  <a:schemeClr val="bg2">
                    <a:lumMod val="10000"/>
                  </a:schemeClr>
                </a:solidFill>
              </a:rPr>
              <a:t> in OpenStudio Measure format</a:t>
            </a:r>
            <a:endParaRPr lang="en-US" dirty="0" smtClean="0">
              <a:solidFill>
                <a:srgbClr val="FF0000"/>
              </a:solidFill>
            </a:endParaRPr>
          </a:p>
          <a:p>
            <a:r>
              <a:rPr lang="en-US" sz="2000" dirty="0" smtClean="0">
                <a:solidFill>
                  <a:schemeClr val="bg2">
                    <a:lumMod val="10000"/>
                  </a:schemeClr>
                </a:solidFill>
              </a:rPr>
              <a:t>EMS added to OpenStudio Model </a:t>
            </a:r>
            <a:r>
              <a:rPr lang="en-US" sz="2000" dirty="0" smtClean="0">
                <a:solidFill>
                  <a:schemeClr val="bg2">
                    <a:lumMod val="10000"/>
                  </a:schemeClr>
                </a:solidFill>
              </a:rPr>
              <a:t>API</a:t>
            </a:r>
            <a:endParaRPr lang="en-US" sz="20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62402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smtClean="0"/>
              <a:t>Backup Slides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026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0"/>
            <a:ext cx="8305800" cy="901700"/>
          </a:xfrm>
        </p:spPr>
        <p:txBody>
          <a:bodyPr/>
          <a:lstStyle/>
          <a:p>
            <a:r>
              <a:rPr lang="en-US" dirty="0" smtClean="0"/>
              <a:t>Image Credits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915400" cy="5478463"/>
          </a:xfrm>
        </p:spPr>
        <p:txBody>
          <a:bodyPr/>
          <a:lstStyle/>
          <a:p>
            <a:pPr marL="0" indent="0">
              <a:spcBef>
                <a:spcPts val="432"/>
              </a:spcBef>
              <a:buNone/>
            </a:pPr>
            <a:r>
              <a:rPr lang="en-US" sz="2000" dirty="0" smtClean="0"/>
              <a:t>Van - By </a:t>
            </a:r>
            <a:r>
              <a:rPr lang="en-US" sz="2000" dirty="0" err="1"/>
              <a:t>MartinHansV</a:t>
            </a:r>
            <a:r>
              <a:rPr lang="en-US" sz="2000" dirty="0"/>
              <a:t> - Own work, Public Domain, </a:t>
            </a:r>
            <a:r>
              <a:rPr lang="en-US" sz="2000" dirty="0">
                <a:hlinkClick r:id="rId3"/>
              </a:rPr>
              <a:t>https://</a:t>
            </a:r>
            <a:r>
              <a:rPr lang="en-US" sz="2000" dirty="0" smtClean="0">
                <a:hlinkClick r:id="rId3"/>
              </a:rPr>
              <a:t>commons.wikimedia.org/w/index.php?curid=1131900</a:t>
            </a:r>
            <a:endParaRPr lang="en-US" sz="2000" dirty="0" smtClean="0"/>
          </a:p>
          <a:p>
            <a:pPr marL="0" indent="0">
              <a:spcBef>
                <a:spcPts val="432"/>
              </a:spcBef>
              <a:buNone/>
            </a:pPr>
            <a:endParaRPr lang="en-US" sz="2000" dirty="0"/>
          </a:p>
          <a:p>
            <a:pPr marL="0" indent="0">
              <a:spcBef>
                <a:spcPts val="432"/>
              </a:spcBef>
              <a:buNone/>
            </a:pPr>
            <a:r>
              <a:rPr lang="en-US" sz="2000" dirty="0" smtClean="0"/>
              <a:t>Race car - </a:t>
            </a:r>
            <a:r>
              <a:rPr lang="en-US" sz="2000" dirty="0">
                <a:hlinkClick r:id="rId4"/>
              </a:rPr>
              <a:t>https://</a:t>
            </a:r>
            <a:r>
              <a:rPr lang="en-US" sz="2000" dirty="0" smtClean="0">
                <a:hlinkClick r:id="rId4"/>
              </a:rPr>
              <a:t>commons.wikimedia.org/wiki/File:DP_01_Chip_Ganassi_Racing_Scott_Pruett_Memo_Rojas_Road_America_2012.jpg</a:t>
            </a:r>
            <a:r>
              <a:rPr lang="en-US" sz="2000" dirty="0" smtClean="0"/>
              <a:t> </a:t>
            </a:r>
            <a:endParaRPr lang="en-US" sz="2000" dirty="0"/>
          </a:p>
          <a:p>
            <a:pPr marL="0" indent="0">
              <a:spcBef>
                <a:spcPts val="432"/>
              </a:spcBef>
              <a:buNone/>
            </a:pPr>
            <a:endParaRPr lang="en-US" sz="2000" dirty="0"/>
          </a:p>
          <a:p>
            <a:pPr marL="0" indent="0">
              <a:spcBef>
                <a:spcPts val="432"/>
              </a:spcBef>
              <a:buNone/>
            </a:pPr>
            <a:r>
              <a:rPr lang="en-US" sz="2000" dirty="0" smtClean="0">
                <a:solidFill>
                  <a:srgbClr val="000000"/>
                </a:solidFill>
              </a:rPr>
              <a:t>Dog food - </a:t>
            </a:r>
            <a:r>
              <a:rPr lang="en-US" sz="2000" dirty="0">
                <a:hlinkClick r:id="rId5"/>
              </a:rPr>
              <a:t>https://upload.wikimedia.org/</a:t>
            </a:r>
            <a:r>
              <a:rPr lang="en-US" sz="2000" dirty="0" err="1">
                <a:hlinkClick r:id="rId5"/>
              </a:rPr>
              <a:t>wikipedia</a:t>
            </a:r>
            <a:r>
              <a:rPr lang="en-US" sz="2000" dirty="0">
                <a:hlinkClick r:id="rId5"/>
              </a:rPr>
              <a:t>/commons/4/43/01_Jedes_Josera-Kr%C3%BCmel_ist_kostbar....</a:t>
            </a:r>
            <a:r>
              <a:rPr lang="en-US" sz="2000" dirty="0" smtClean="0">
                <a:hlinkClick r:id="rId5"/>
              </a:rPr>
              <a:t>jpg</a:t>
            </a:r>
            <a:r>
              <a:rPr lang="en-US" sz="2000" dirty="0" smtClean="0"/>
              <a:t> </a:t>
            </a:r>
            <a:endParaRPr lang="en-US" sz="2000" dirty="0"/>
          </a:p>
          <a:p>
            <a:pPr marL="0" indent="0">
              <a:spcBef>
                <a:spcPts val="432"/>
              </a:spcBef>
              <a:buNone/>
            </a:pPr>
            <a:endParaRPr lang="en-US" sz="20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86020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6324600" y="6248400"/>
            <a:ext cx="2819400" cy="609600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PTool_SupplyCurve3_2015-10-0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6250" y="3256387"/>
            <a:ext cx="5161550" cy="3525413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8171" y="893135"/>
            <a:ext cx="8895829" cy="3755066"/>
          </a:xfrm>
        </p:spPr>
        <p:txBody>
          <a:bodyPr/>
          <a:lstStyle/>
          <a:p>
            <a:pPr marL="0" indent="0">
              <a:buNone/>
            </a:pPr>
            <a:r>
              <a:rPr lang="en-US" sz="2000" b="1" dirty="0" smtClean="0"/>
              <a:t>National scale EE technology impact assessment tool P-Tool 2.0</a:t>
            </a:r>
          </a:p>
          <a:p>
            <a:r>
              <a:rPr lang="en-US" sz="1800" dirty="0" smtClean="0"/>
              <a:t>Fine-grain characterization of building energy sector</a:t>
            </a:r>
          </a:p>
          <a:p>
            <a:r>
              <a:rPr lang="en-US" sz="1800" dirty="0" smtClean="0"/>
              <a:t>Comparable </a:t>
            </a:r>
            <a:r>
              <a:rPr lang="en-US" sz="1800" dirty="0"/>
              <a:t>e</a:t>
            </a:r>
            <a:r>
              <a:rPr lang="en-US" sz="1800" dirty="0" smtClean="0"/>
              <a:t>nergy savings estimates using energy simulation on prototype buildings</a:t>
            </a:r>
          </a:p>
          <a:p>
            <a:r>
              <a:rPr lang="en-US" sz="1800" dirty="0" smtClean="0"/>
              <a:t>Energy savings by end use to support measure packages</a:t>
            </a:r>
          </a:p>
          <a:p>
            <a:r>
              <a:rPr lang="en-US" sz="1800" dirty="0" smtClean="0"/>
              <a:t>Market share approach to technology competition </a:t>
            </a:r>
          </a:p>
          <a:p>
            <a:r>
              <a:rPr lang="en-US" sz="1800" dirty="0" smtClean="0"/>
              <a:t>Support for uncertainty</a:t>
            </a:r>
          </a:p>
          <a:p>
            <a:r>
              <a:rPr lang="en-US" sz="1800" dirty="0" smtClean="0"/>
              <a:t>Flexible, extensible python implementation</a:t>
            </a:r>
          </a:p>
          <a:p>
            <a:r>
              <a:rPr lang="en-US" sz="1800" dirty="0" smtClean="0"/>
              <a:t>Web interface?</a:t>
            </a:r>
          </a:p>
          <a:p>
            <a:endParaRPr lang="en-US" sz="1800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381000" y="0"/>
            <a:ext cx="87630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b="1" dirty="0" smtClean="0">
                <a:solidFill>
                  <a:srgbClr val="282B2E"/>
                </a:solidFill>
                <a:latin typeface="+mn-lt"/>
              </a:rPr>
              <a:t>Cross-Cut: Scout</a:t>
            </a:r>
            <a:endParaRPr lang="en-US" sz="2800" b="1" dirty="0">
              <a:solidFill>
                <a:srgbClr val="282B2E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14109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5810117" y="6160886"/>
            <a:ext cx="3333883" cy="69711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001000" cy="914400"/>
          </a:xfrm>
        </p:spPr>
        <p:txBody>
          <a:bodyPr>
            <a:normAutofit/>
          </a:bodyPr>
          <a:lstStyle/>
          <a:p>
            <a:r>
              <a:rPr lang="en-US" dirty="0" smtClean="0"/>
              <a:t>What Is OpenStudio? </a:t>
            </a:r>
            <a:endParaRPr lang="en-US" dirty="0"/>
          </a:p>
        </p:txBody>
      </p:sp>
      <p:sp>
        <p:nvSpPr>
          <p:cNvPr id="41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28601" y="762001"/>
            <a:ext cx="8915399" cy="2209800"/>
          </a:xfrm>
        </p:spPr>
        <p:txBody>
          <a:bodyPr/>
          <a:lstStyle/>
          <a:p>
            <a:pPr marL="0" indent="0">
              <a:spcBef>
                <a:spcPts val="1600"/>
              </a:spcBef>
              <a:buNone/>
            </a:pPr>
            <a:r>
              <a:rPr lang="en-US" sz="2000" b="1" dirty="0" smtClean="0"/>
              <a:t>Everyone knows what EnergyPlus is ➔ </a:t>
            </a:r>
            <a:r>
              <a:rPr lang="is-IS" sz="2000" b="1" dirty="0" smtClean="0"/>
              <a:t>BEM engine</a:t>
            </a:r>
            <a:endParaRPr lang="en-US" sz="2000" b="1" dirty="0" smtClean="0"/>
          </a:p>
          <a:p>
            <a:pPr marL="0" indent="0">
              <a:spcBef>
                <a:spcPts val="1600"/>
              </a:spcBef>
              <a:buNone/>
            </a:pPr>
            <a:r>
              <a:rPr lang="en-US" sz="2000" b="1" dirty="0" smtClean="0"/>
              <a:t>But what is </a:t>
            </a:r>
            <a:r>
              <a:rPr lang="en-US" sz="2000" b="1" dirty="0"/>
              <a:t>OpenStudio? ➔ </a:t>
            </a:r>
            <a:r>
              <a:rPr lang="is-IS" sz="2000" b="1" dirty="0" smtClean="0"/>
              <a:t>“Oh, it’s that SketchUp thing ...” </a:t>
            </a:r>
          </a:p>
          <a:p>
            <a:pPr marL="0" indent="0">
              <a:spcBef>
                <a:spcPts val="1600"/>
              </a:spcBef>
              <a:buNone/>
            </a:pPr>
            <a:r>
              <a:rPr lang="en-US" sz="2000" b="1" dirty="0" smtClean="0"/>
              <a:t>It </a:t>
            </a:r>
            <a:r>
              <a:rPr lang="en-US" sz="2000" b="1" i="1" dirty="0" smtClean="0"/>
              <a:t>started</a:t>
            </a:r>
            <a:r>
              <a:rPr lang="en-US" sz="2000" b="1" dirty="0" smtClean="0"/>
              <a:t> as a SketchUp plug-in </a:t>
            </a:r>
            <a:r>
              <a:rPr lang="is-IS" sz="2000" b="1" dirty="0" smtClean="0"/>
              <a:t>…</a:t>
            </a:r>
          </a:p>
          <a:p>
            <a:pPr marL="0" indent="0">
              <a:spcBef>
                <a:spcPts val="432"/>
              </a:spcBef>
              <a:buNone/>
            </a:pPr>
            <a:r>
              <a:rPr lang="is-IS" sz="2000" b="1" dirty="0" smtClean="0"/>
              <a:t>... </a:t>
            </a:r>
            <a:r>
              <a:rPr lang="en-US" sz="2000" b="1" dirty="0" smtClean="0"/>
              <a:t>b</a:t>
            </a:r>
            <a:r>
              <a:rPr lang="is-IS" sz="2000" b="1" dirty="0" smtClean="0"/>
              <a:t>ecame a Software Development Kit (SDK) for EnergyPlus (and Radiance)</a:t>
            </a:r>
          </a:p>
          <a:p>
            <a:pPr>
              <a:spcBef>
                <a:spcPts val="432"/>
              </a:spcBef>
            </a:pPr>
            <a:r>
              <a:rPr lang="is-IS" sz="1800" dirty="0" smtClean="0"/>
              <a:t>Graphical skin and SketchUp plug-in, but 90% of the mass investment is in the SDK</a:t>
            </a:r>
            <a:endParaRPr lang="en-US" sz="1800" dirty="0"/>
          </a:p>
          <a:p>
            <a:pPr>
              <a:spcBef>
                <a:spcPts val="432"/>
              </a:spcBef>
            </a:pPr>
            <a:endParaRPr lang="en-US" sz="1800" dirty="0" smtClean="0"/>
          </a:p>
        </p:txBody>
      </p:sp>
      <p:pic>
        <p:nvPicPr>
          <p:cNvPr id="5" name="Picture 4" descr="SketchUp.png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3721" y="2895600"/>
            <a:ext cx="1672068" cy="1543797"/>
          </a:xfrm>
          <a:prstGeom prst="rect">
            <a:avLst/>
          </a:prstGeom>
        </p:spPr>
      </p:pic>
      <p:pic>
        <p:nvPicPr>
          <p:cNvPr id="6" name="Picture 5" descr="03_const_a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98"/>
          <a:stretch/>
        </p:blipFill>
        <p:spPr>
          <a:xfrm>
            <a:off x="2402718" y="2905445"/>
            <a:ext cx="2255190" cy="1534421"/>
          </a:xfrm>
          <a:prstGeom prst="rect">
            <a:avLst/>
          </a:prstGeom>
        </p:spPr>
      </p:pic>
      <p:pic>
        <p:nvPicPr>
          <p:cNvPr id="7" name="Picture 6" descr="09_loop_c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12518" y="2903850"/>
            <a:ext cx="1766427" cy="1535940"/>
          </a:xfrm>
          <a:prstGeom prst="rect">
            <a:avLst/>
          </a:prstGeom>
        </p:spPr>
      </p:pic>
      <p:pic>
        <p:nvPicPr>
          <p:cNvPr id="8" name="Picture 7" descr="Tab_04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65118" y="2908419"/>
            <a:ext cx="2245482" cy="153158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6" cstate="screen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96542" l="13788" r="8303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131" t="21395" r="14555"/>
          <a:stretch/>
        </p:blipFill>
        <p:spPr>
          <a:xfrm>
            <a:off x="2209800" y="4419600"/>
            <a:ext cx="4492027" cy="2527577"/>
          </a:xfrm>
          <a:prstGeom prst="rect">
            <a:avLst/>
          </a:prstGeom>
        </p:spPr>
      </p:pic>
      <p:pic>
        <p:nvPicPr>
          <p:cNvPr id="11" name="Picture 10" descr="OpenStudio_logo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8918" y="4449635"/>
            <a:ext cx="1793789" cy="1793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478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5810117" y="6160886"/>
            <a:ext cx="3333883" cy="69711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001000" cy="914400"/>
          </a:xfrm>
        </p:spPr>
        <p:txBody>
          <a:bodyPr>
            <a:normAutofit/>
          </a:bodyPr>
          <a:lstStyle/>
          <a:p>
            <a:r>
              <a:rPr lang="en-US" dirty="0" smtClean="0"/>
              <a:t>Why Is OpenStudio?</a:t>
            </a:r>
            <a:endParaRPr lang="en-US" dirty="0"/>
          </a:p>
        </p:txBody>
      </p:sp>
      <p:sp>
        <p:nvSpPr>
          <p:cNvPr id="41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28601" y="762000"/>
            <a:ext cx="8915399" cy="6095999"/>
          </a:xfrm>
        </p:spPr>
        <p:txBody>
          <a:bodyPr/>
          <a:lstStyle/>
          <a:p>
            <a:pPr marL="0" indent="0">
              <a:spcBef>
                <a:spcPts val="1600"/>
              </a:spcBef>
              <a:buNone/>
            </a:pPr>
            <a:r>
              <a:rPr lang="en-US" sz="2000" b="1" dirty="0" smtClean="0"/>
              <a:t>W</a:t>
            </a:r>
            <a:r>
              <a:rPr lang="is-IS" sz="2000" b="1" dirty="0" smtClean="0"/>
              <a:t>hy DOE pays for EnergyPlus?</a:t>
            </a:r>
            <a:endParaRPr lang="en-US" sz="2000" b="1" dirty="0" smtClean="0"/>
          </a:p>
          <a:p>
            <a:pPr>
              <a:spcBef>
                <a:spcPts val="432"/>
              </a:spcBef>
            </a:pPr>
            <a:r>
              <a:rPr lang="en-US" sz="1800" dirty="0" smtClean="0"/>
              <a:t>We </a:t>
            </a:r>
            <a:r>
              <a:rPr lang="en-US" sz="1800" dirty="0"/>
              <a:t>can. We always have. Transparency &amp; impartiality </a:t>
            </a:r>
            <a:r>
              <a:rPr lang="en-US" sz="1800" dirty="0" smtClean="0"/>
              <a:t>matter!</a:t>
            </a:r>
            <a:endParaRPr lang="en-US" sz="1800" dirty="0"/>
          </a:p>
          <a:p>
            <a:pPr marL="0" indent="0">
              <a:spcBef>
                <a:spcPts val="1600"/>
              </a:spcBef>
              <a:buNone/>
            </a:pPr>
            <a:r>
              <a:rPr lang="en-US" sz="2000" b="1" dirty="0" smtClean="0"/>
              <a:t>W</a:t>
            </a:r>
            <a:r>
              <a:rPr lang="is-IS" sz="2000" b="1" dirty="0" smtClean="0"/>
              <a:t>hy does DOE pay for OpenStudio?</a:t>
            </a:r>
          </a:p>
          <a:p>
            <a:pPr>
              <a:spcBef>
                <a:spcPts val="432"/>
              </a:spcBef>
            </a:pPr>
            <a:r>
              <a:rPr lang="is-IS" sz="1800" dirty="0" smtClean="0"/>
              <a:t>“If you build it (EnergyPlus), they will come (apps)” never really panned out</a:t>
            </a:r>
          </a:p>
          <a:p>
            <a:pPr>
              <a:spcBef>
                <a:spcPts val="432"/>
              </a:spcBef>
            </a:pPr>
            <a:r>
              <a:rPr lang="is-IS" sz="1800" dirty="0" smtClean="0"/>
              <a:t>Demand for EnergyPlus (low) didn’t justify effort of embedding it (high)</a:t>
            </a:r>
          </a:p>
          <a:p>
            <a:pPr>
              <a:spcBef>
                <a:spcPts val="432"/>
              </a:spcBef>
            </a:pPr>
            <a:r>
              <a:rPr lang="is-IS" sz="1800" dirty="0" smtClean="0"/>
              <a:t>SDK conceived to reduce app development effort  improve value proposition</a:t>
            </a:r>
          </a:p>
          <a:p>
            <a:pPr>
              <a:spcBef>
                <a:spcPts val="432"/>
              </a:spcBef>
            </a:pPr>
            <a:r>
              <a:rPr lang="is-IS" sz="1800" dirty="0" smtClean="0"/>
              <a:t>App demonstrates SDK (put together in ~6 months)</a:t>
            </a:r>
            <a:endParaRPr lang="is-IS" sz="1800" dirty="0"/>
          </a:p>
          <a:p>
            <a:pPr marL="0" indent="0">
              <a:spcBef>
                <a:spcPts val="1600"/>
              </a:spcBef>
              <a:buNone/>
            </a:pPr>
            <a:r>
              <a:rPr lang="is-IS" sz="2000" b="1" dirty="0" smtClean="0"/>
              <a:t>Has largely “worked”</a:t>
            </a:r>
          </a:p>
          <a:p>
            <a:pPr>
              <a:spcBef>
                <a:spcPts val="432"/>
              </a:spcBef>
            </a:pPr>
            <a:r>
              <a:rPr lang="is-IS" sz="1800" dirty="0" smtClean="0"/>
              <a:t>EnergyPlus app development has largely increased</a:t>
            </a:r>
          </a:p>
          <a:p>
            <a:pPr>
              <a:spcBef>
                <a:spcPts val="432"/>
              </a:spcBef>
            </a:pPr>
            <a:r>
              <a:rPr lang="is-IS" sz="1800" dirty="0" smtClean="0"/>
              <a:t>Most new development is OpenStudio based</a:t>
            </a:r>
          </a:p>
          <a:p>
            <a:pPr marL="0" indent="0">
              <a:spcBef>
                <a:spcPts val="1600"/>
              </a:spcBef>
              <a:buNone/>
            </a:pPr>
            <a:r>
              <a:rPr lang="is-IS" sz="2000" b="1" dirty="0" smtClean="0"/>
              <a:t>In the meantime, another aspect of the value proposition has assert itself</a:t>
            </a:r>
          </a:p>
          <a:p>
            <a:pPr>
              <a:spcBef>
                <a:spcPts val="432"/>
              </a:spcBef>
            </a:pPr>
            <a:r>
              <a:rPr lang="is-IS" sz="1800" dirty="0" smtClean="0"/>
              <a:t>Measures ➔ automation</a:t>
            </a:r>
          </a:p>
          <a:p>
            <a:pPr>
              <a:spcBef>
                <a:spcPts val="432"/>
              </a:spcBef>
            </a:pPr>
            <a:r>
              <a:rPr lang="is-IS" sz="1800" dirty="0" smtClean="0"/>
              <a:t>Measures + Cloud</a:t>
            </a:r>
            <a:r>
              <a:rPr lang="is-IS" sz="1800" dirty="0"/>
              <a:t> ➔ </a:t>
            </a:r>
            <a:r>
              <a:rPr lang="is-IS" sz="1800" dirty="0" smtClean="0"/>
              <a:t>large scale analysis </a:t>
            </a:r>
            <a:endParaRPr lang="en-US" sz="1800" dirty="0" smtClean="0"/>
          </a:p>
          <a:p>
            <a:pPr>
              <a:spcBef>
                <a:spcPts val="432"/>
              </a:spcBef>
            </a:pPr>
            <a:endParaRPr lang="en-US" sz="1800" dirty="0"/>
          </a:p>
          <a:p>
            <a:pPr>
              <a:spcBef>
                <a:spcPts val="432"/>
              </a:spcBef>
            </a:pPr>
            <a:endParaRPr lang="en-US" sz="1800" dirty="0" smtClean="0"/>
          </a:p>
        </p:txBody>
      </p:sp>
      <p:pic>
        <p:nvPicPr>
          <p:cNvPr id="21" name="Picture 20" descr="Fenestration-Baseline view03.png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128" b="100000" l="113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90004" y="4953000"/>
            <a:ext cx="3010996" cy="1047453"/>
          </a:xfrm>
          <a:prstGeom prst="rect">
            <a:avLst/>
          </a:prstGeom>
        </p:spPr>
      </p:pic>
      <p:pic>
        <p:nvPicPr>
          <p:cNvPr id="22" name="Picture 21" descr="Fenestration-Final view03.png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92090" y="5691941"/>
            <a:ext cx="3028110" cy="1089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427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/>
          <p:cNvCxnSpPr/>
          <p:nvPr/>
        </p:nvCxnSpPr>
        <p:spPr>
          <a:xfrm flipH="1">
            <a:off x="1143000" y="1905000"/>
            <a:ext cx="7772400" cy="76200"/>
          </a:xfrm>
          <a:prstGeom prst="line">
            <a:avLst/>
          </a:prstGeom>
          <a:ln w="38100" cmpd="sng">
            <a:solidFill>
              <a:srgbClr val="FF0000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02" b="100000" l="9707" r="97065">
                        <a14:backgroundMark x1="34763" y1="82456" x2="34763" y2="82456"/>
                        <a14:backgroundMark x1="44244" y1="74035" x2="44244" y2="74035"/>
                        <a14:backgroundMark x1="24153" y1="69825" x2="24153" y2="69825"/>
                        <a14:backgroundMark x1="32957" y1="69123" x2="32957" y2="69123"/>
                        <a14:backgroundMark x1="25959" y1="84912" x2="25959" y2="84912"/>
                        <a14:backgroundMark x1="54628" y1="70175" x2="54628" y2="70175"/>
                        <a14:backgroundMark x1="39503" y1="89825" x2="39503" y2="898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272750" y="4062415"/>
            <a:ext cx="4223050" cy="2719385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dirty="0" smtClean="0"/>
              <a:t>The Dream-catcher</a:t>
            </a:r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 flipH="1">
            <a:off x="1295400" y="4648200"/>
            <a:ext cx="7548242" cy="30984"/>
          </a:xfrm>
          <a:prstGeom prst="line">
            <a:avLst/>
          </a:prstGeom>
          <a:ln w="38100" cmpd="sng">
            <a:solidFill>
              <a:srgbClr val="FF0000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089" y="449643"/>
            <a:ext cx="6605792" cy="5667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745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57200" y="122238"/>
            <a:ext cx="8229600" cy="563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457200" rtl="0" eaLnBrk="0" fontAlgn="base" hangingPunct="0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defRPr sz="2800" b="1" i="0" kern="1200">
                <a:solidFill>
                  <a:schemeClr val="tx1">
                    <a:lumMod val="50000"/>
                  </a:schemeClr>
                </a:solidFill>
                <a:latin typeface="Calibri"/>
                <a:ea typeface="+mj-ea"/>
                <a:cs typeface="Calibri"/>
              </a:defRPr>
            </a:lvl1pPr>
            <a:lvl2pPr algn="l" defTabSz="457200" rtl="0" eaLnBrk="0" fontAlgn="base" hangingPunct="0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defRPr sz="2600">
                <a:solidFill>
                  <a:srgbClr val="FFFFFF"/>
                </a:solidFill>
                <a:latin typeface="Arial" charset="0"/>
              </a:defRPr>
            </a:lvl2pPr>
            <a:lvl3pPr algn="l" defTabSz="457200" rtl="0" eaLnBrk="0" fontAlgn="base" hangingPunct="0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defRPr sz="2600">
                <a:solidFill>
                  <a:srgbClr val="FFFFFF"/>
                </a:solidFill>
                <a:latin typeface="Arial" charset="0"/>
              </a:defRPr>
            </a:lvl3pPr>
            <a:lvl4pPr algn="l" defTabSz="457200" rtl="0" eaLnBrk="0" fontAlgn="base" hangingPunct="0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defRPr sz="2600">
                <a:solidFill>
                  <a:srgbClr val="FFFFFF"/>
                </a:solidFill>
                <a:latin typeface="Arial" charset="0"/>
              </a:defRPr>
            </a:lvl4pPr>
            <a:lvl5pPr algn="l" defTabSz="457200" rtl="0" eaLnBrk="0" fontAlgn="base" hangingPunct="0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defRPr sz="2600">
                <a:solidFill>
                  <a:srgbClr val="FFFFFF"/>
                </a:solidFill>
                <a:latin typeface="Arial" charset="0"/>
              </a:defRPr>
            </a:lvl5pPr>
            <a:lvl6pPr marL="457200" algn="l" defTabSz="457200" rtl="0" fontAlgn="base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defRPr sz="2600">
                <a:solidFill>
                  <a:srgbClr val="FFFFFF"/>
                </a:solidFill>
                <a:latin typeface="Arial" charset="0"/>
              </a:defRPr>
            </a:lvl6pPr>
            <a:lvl7pPr marL="914400" algn="l" defTabSz="457200" rtl="0" fontAlgn="base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defRPr sz="2600">
                <a:solidFill>
                  <a:srgbClr val="FFFFFF"/>
                </a:solidFill>
                <a:latin typeface="Arial" charset="0"/>
              </a:defRPr>
            </a:lvl7pPr>
            <a:lvl8pPr marL="1371600" algn="l" defTabSz="457200" rtl="0" fontAlgn="base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defRPr sz="2600">
                <a:solidFill>
                  <a:srgbClr val="FFFFFF"/>
                </a:solidFill>
                <a:latin typeface="Arial" charset="0"/>
              </a:defRPr>
            </a:lvl8pPr>
            <a:lvl9pPr marL="1828800" algn="l" defTabSz="457200" rtl="0" fontAlgn="base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defRPr sz="2600">
                <a:solidFill>
                  <a:srgbClr val="FFFFFF"/>
                </a:solidFill>
                <a:latin typeface="Arial" charset="0"/>
              </a:defRPr>
            </a:lvl9pPr>
          </a:lstStyle>
          <a:p>
            <a:r>
              <a:rPr lang="en-US" smtClean="0"/>
              <a:t>OpenStudio Partners (Partial List)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446910" y="181411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 descr="Energy-Trust1.jp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032"/>
          <a:stretch/>
        </p:blipFill>
        <p:spPr>
          <a:xfrm>
            <a:off x="1752600" y="2269982"/>
            <a:ext cx="1600200" cy="431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33600" y="3235182"/>
            <a:ext cx="1665558" cy="4163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81399" y="1853386"/>
            <a:ext cx="1449995" cy="50954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19600" y="5902182"/>
            <a:ext cx="2768716" cy="609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86429" y="5862723"/>
            <a:ext cx="2104571" cy="72525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0755" y="4848082"/>
            <a:ext cx="1268559" cy="94308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53864" y="914178"/>
            <a:ext cx="1534596" cy="139392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58000" y="6243868"/>
            <a:ext cx="2103120" cy="35128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612644" y="2393894"/>
            <a:ext cx="1989213" cy="39784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0" b="100000" l="0" r="100000">
                        <a14:foregroundMark x1="46154" y1="17365" x2="46154" y2="17365"/>
                        <a14:foregroundMark x1="57846" y1="23952" x2="57846" y2="23952"/>
                        <a14:foregroundMark x1="66462" y1="20359" x2="66462" y2="20359"/>
                        <a14:foregroundMark x1="50462" y1="30539" x2="50462" y2="30539"/>
                        <a14:foregroundMark x1="22769" y1="77246" x2="22769" y2="77246"/>
                        <a14:foregroundMark x1="34154" y1="68862" x2="34154" y2="68862"/>
                        <a14:foregroundMark x1="57846" y1="62874" x2="57846" y2="62874"/>
                        <a14:foregroundMark x1="72308" y1="61677" x2="72308" y2="61677"/>
                        <a14:foregroundMark x1="51692" y1="24551" x2="51692" y2="24551"/>
                        <a14:foregroundMark x1="53538" y1="23353" x2="53538" y2="23353"/>
                        <a14:foregroundMark x1="52615" y1="19162" x2="52615" y2="19162"/>
                        <a14:foregroundMark x1="53231" y1="14970" x2="53231" y2="14970"/>
                        <a14:foregroundMark x1="78154" y1="71856" x2="78154" y2="71856"/>
                        <a14:foregroundMark x1="80000" y1="79042" x2="80000" y2="79042"/>
                        <a14:foregroundMark x1="86154" y1="78443" x2="86154" y2="78443"/>
                        <a14:foregroundMark x1="88615" y1="65269" x2="88615" y2="65269"/>
                        <a14:foregroundMark x1="97231" y1="79042" x2="97231" y2="79042"/>
                        <a14:foregroundMark x1="68615" y1="78443" x2="68615" y2="78443"/>
                        <a14:foregroundMark x1="59385" y1="78443" x2="59385" y2="78443"/>
                        <a14:foregroundMark x1="52308" y1="78443" x2="52308" y2="78443"/>
                        <a14:foregroundMark x1="45846" y1="79042" x2="45846" y2="79042"/>
                        <a14:foregroundMark x1="38769" y1="78443" x2="38769" y2="78443"/>
                        <a14:foregroundMark x1="33231" y1="79042" x2="33231" y2="79042"/>
                        <a14:foregroundMark x1="20000" y1="71257" x2="20000" y2="71257"/>
                        <a14:foregroundMark x1="18769" y1="68263" x2="18769" y2="6826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8600" y="5923158"/>
            <a:ext cx="1587500" cy="81573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12473" y="5119601"/>
            <a:ext cx="1387927" cy="85878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4061" b="13021"/>
          <a:stretch/>
        </p:blipFill>
        <p:spPr>
          <a:xfrm>
            <a:off x="158919" y="1021893"/>
            <a:ext cx="2731189" cy="533531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4426" y="1634982"/>
            <a:ext cx="3001926" cy="58907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849604" y="5461146"/>
            <a:ext cx="1141996" cy="692119"/>
          </a:xfrm>
          <a:prstGeom prst="rect">
            <a:avLst/>
          </a:prstGeom>
        </p:spPr>
      </p:pic>
      <p:pic>
        <p:nvPicPr>
          <p:cNvPr id="20" name="Picture 2" descr="Performance Systems Development"/>
          <p:cNvPicPr>
            <a:picLocks noChangeAspect="1" noChangeArrowheads="1"/>
          </p:cNvPicPr>
          <p:nvPr/>
        </p:nvPicPr>
        <p:blipFill rotWithShape="1"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940351" y="802665"/>
            <a:ext cx="2153503" cy="834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450" y="3336588"/>
            <a:ext cx="1929027" cy="466811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9" cstate="screen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0" b="100000" l="1050" r="97638">
                        <a14:foregroundMark x1="7612" y1="31061" x2="7612" y2="3106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94815" y="5216382"/>
            <a:ext cx="1539585" cy="5334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514600" y="4498832"/>
            <a:ext cx="1905000" cy="793750"/>
          </a:xfrm>
          <a:prstGeom prst="rect">
            <a:avLst/>
          </a:prstGeom>
        </p:spPr>
      </p:pic>
      <p:pic>
        <p:nvPicPr>
          <p:cNvPr id="24" name="Picture 23" descr="cbei.jpg"/>
          <p:cNvPicPr>
            <a:picLocks noChangeAspect="1"/>
          </p:cNvPicPr>
          <p:nvPr/>
        </p:nvPicPr>
        <p:blipFill>
          <a:blip r:embed="rId2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00473" y="3401282"/>
            <a:ext cx="2316527" cy="609843"/>
          </a:xfrm>
          <a:prstGeom prst="rect">
            <a:avLst/>
          </a:prstGeom>
        </p:spPr>
      </p:pic>
      <p:pic>
        <p:nvPicPr>
          <p:cNvPr id="25" name="Picture 24" descr="imgres.jpg"/>
          <p:cNvPicPr>
            <a:picLocks noChangeAspect="1"/>
          </p:cNvPicPr>
          <p:nvPr/>
        </p:nvPicPr>
        <p:blipFill rotWithShape="1">
          <a:blip r:embed="rId2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38400" y="2744878"/>
            <a:ext cx="1694935" cy="414104"/>
          </a:xfrm>
          <a:prstGeom prst="rect">
            <a:avLst/>
          </a:prstGeom>
        </p:spPr>
      </p:pic>
      <p:pic>
        <p:nvPicPr>
          <p:cNvPr id="26" name="Picture 25" descr="AustinEnergyLogo.jpg"/>
          <p:cNvPicPr>
            <a:picLocks noChangeAspect="1"/>
          </p:cNvPicPr>
          <p:nvPr/>
        </p:nvPicPr>
        <p:blipFill>
          <a:blip r:embed="rId24" cstate="screen"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28104" y="996682"/>
            <a:ext cx="1571368" cy="907902"/>
          </a:xfrm>
          <a:prstGeom prst="rect">
            <a:avLst/>
          </a:prstGeom>
        </p:spPr>
      </p:pic>
      <p:pic>
        <p:nvPicPr>
          <p:cNvPr id="27" name="Picture 26" descr="duke_energy_new_logo.jpg"/>
          <p:cNvPicPr>
            <a:picLocks noChangeAspect="1"/>
          </p:cNvPicPr>
          <p:nvPr/>
        </p:nvPicPr>
        <p:blipFill>
          <a:blip r:embed="rId26" cstate="print">
            <a:extLst>
              <a:ext uri="{BEBA8EAE-BF5A-486C-A8C5-ECC9F3942E4B}">
                <a14:imgProps xmlns:a14="http://schemas.microsoft.com/office/drawing/2010/main">
                  <a14:imgLayer r:embed="rId27">
                    <a14:imgEffect>
                      <a14:backgroundRemoval t="11364" b="89773" l="0" r="97228">
                        <a14:foregroundMark x1="10448" y1="37121" x2="14712" y2="22727"/>
                        <a14:foregroundMark x1="18977" y1="34848" x2="26652" y2="42045"/>
                        <a14:foregroundMark x1="35608" y1="24242" x2="36034" y2="43561"/>
                        <a14:foregroundMark x1="35821" y1="56818" x2="36247" y2="77652"/>
                        <a14:foregroundMark x1="47335" y1="21970" x2="47548" y2="43561"/>
                        <a14:foregroundMark x1="44776" y1="56439" x2="51173" y2="71591"/>
                        <a14:foregroundMark x1="57569" y1="56061" x2="57569" y2="75758"/>
                        <a14:foregroundMark x1="58422" y1="23106" x2="58635" y2="39394"/>
                        <a14:foregroundMark x1="68870" y1="22727" x2="68870" y2="41288"/>
                        <a14:foregroundMark x1="26652" y1="59091" x2="29424" y2="54167"/>
                        <a14:foregroundMark x1="66738" y1="56439" x2="66738" y2="78030"/>
                        <a14:foregroundMark x1="80171" y1="54924" x2="75693" y2="61364"/>
                        <a14:foregroundMark x1="88486" y1="56818" x2="92324" y2="68561"/>
                        <a14:foregroundMark x1="29851" y1="50758" x2="29851" y2="5303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8297" y="2320782"/>
            <a:ext cx="1702903" cy="958563"/>
          </a:xfrm>
          <a:prstGeom prst="rect">
            <a:avLst/>
          </a:prstGeom>
        </p:spPr>
      </p:pic>
      <p:pic>
        <p:nvPicPr>
          <p:cNvPr id="28" name="Picture 27" descr="BPA-Logo-color.jpg"/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61068" y="2440291"/>
            <a:ext cx="1288592" cy="1023726"/>
          </a:xfrm>
          <a:prstGeom prst="rect">
            <a:avLst/>
          </a:prstGeom>
        </p:spPr>
      </p:pic>
      <p:pic>
        <p:nvPicPr>
          <p:cNvPr id="29" name="Picture 28" descr="utrc_blue.png"/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47771" y="4464360"/>
            <a:ext cx="2467429" cy="447222"/>
          </a:xfrm>
          <a:prstGeom prst="rect">
            <a:avLst/>
          </a:prstGeom>
        </p:spPr>
      </p:pic>
      <p:pic>
        <p:nvPicPr>
          <p:cNvPr id="30" name="Picture 29" descr="imgres.png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03671" y="4179064"/>
            <a:ext cx="1159329" cy="805090"/>
          </a:xfrm>
          <a:prstGeom prst="rect">
            <a:avLst/>
          </a:prstGeom>
        </p:spPr>
      </p:pic>
      <p:pic>
        <p:nvPicPr>
          <p:cNvPr id="31" name="Picture 30" descr="9v4MNCJl_400x400.png"/>
          <p:cNvPicPr>
            <a:picLocks noChangeAspect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1177" y="3920982"/>
            <a:ext cx="901505" cy="901505"/>
          </a:xfrm>
          <a:prstGeom prst="rect">
            <a:avLst/>
          </a:prstGeom>
        </p:spPr>
      </p:pic>
      <p:pic>
        <p:nvPicPr>
          <p:cNvPr id="32" name="Picture 31" descr="logo_med.png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10200" y="1684612"/>
            <a:ext cx="1536576" cy="597235"/>
          </a:xfrm>
          <a:prstGeom prst="rect">
            <a:avLst/>
          </a:prstGeom>
        </p:spPr>
      </p:pic>
      <p:pic>
        <p:nvPicPr>
          <p:cNvPr id="33" name="Picture 32" descr="2000px-Mitsubishi_Electric_logo.svg.png"/>
          <p:cNvPicPr>
            <a:picLocks noChangeAspect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57800" y="5109320"/>
            <a:ext cx="1600200" cy="488062"/>
          </a:xfrm>
          <a:prstGeom prst="rect">
            <a:avLst/>
          </a:prstGeom>
        </p:spPr>
      </p:pic>
      <p:pic>
        <p:nvPicPr>
          <p:cNvPr id="34" name="Picture 33" descr="ae-logo_207x80.jpg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2625582"/>
            <a:ext cx="1295400" cy="500638"/>
          </a:xfrm>
          <a:prstGeom prst="rect">
            <a:avLst/>
          </a:prstGeom>
        </p:spPr>
      </p:pic>
      <p:pic>
        <p:nvPicPr>
          <p:cNvPr id="35" name="Picture 34" descr="Daikin_company_logo.png"/>
          <p:cNvPicPr>
            <a:picLocks noChangeAspect="1"/>
          </p:cNvPicPr>
          <p:nvPr/>
        </p:nvPicPr>
        <p:blipFill rotWithShape="1"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48" t="8551" r="7769" b="6608"/>
          <a:stretch/>
        </p:blipFill>
        <p:spPr>
          <a:xfrm>
            <a:off x="4038600" y="3311382"/>
            <a:ext cx="795117" cy="829962"/>
          </a:xfrm>
          <a:prstGeom prst="rect">
            <a:avLst/>
          </a:prstGeom>
        </p:spPr>
      </p:pic>
      <p:pic>
        <p:nvPicPr>
          <p:cNvPr id="36" name="Picture 35" descr="imgres.jpg"/>
          <p:cNvPicPr>
            <a:picLocks noChangeAspect="1"/>
          </p:cNvPicPr>
          <p:nvPr/>
        </p:nvPicPr>
        <p:blipFill rotWithShape="1">
          <a:blip r:embed="rId36" cstate="print">
            <a:extLst>
              <a:ext uri="{BEBA8EAE-BF5A-486C-A8C5-ECC9F3942E4B}">
                <a14:imgProps xmlns:a14="http://schemas.microsoft.com/office/drawing/2010/main">
                  <a14:imgLayer r:embed="rId37">
                    <a14:imgEffect>
                      <a14:backgroundRemoval t="10000" b="90000" l="10000" r="90000">
                        <a14:foregroundMark x1="56522" y1="36905" x2="55518" y2="61310"/>
                        <a14:foregroundMark x1="78261" y1="33929" x2="72241" y2="50000"/>
                        <a14:foregroundMark x1="23411" y1="38690" x2="22074" y2="4345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9535" t="16536" r="9535" b="17691"/>
          <a:stretch/>
        </p:blipFill>
        <p:spPr>
          <a:xfrm>
            <a:off x="4809672" y="3768582"/>
            <a:ext cx="1133928" cy="517807"/>
          </a:xfrm>
          <a:prstGeom prst="rect">
            <a:avLst/>
          </a:prstGeom>
        </p:spPr>
      </p:pic>
      <p:pic>
        <p:nvPicPr>
          <p:cNvPr id="37" name="Picture 36" descr="Merged_Icons.png"/>
          <p:cNvPicPr>
            <a:picLocks noChangeAspect="1"/>
          </p:cNvPicPr>
          <p:nvPr/>
        </p:nvPicPr>
        <p:blipFill rotWithShape="1"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28" b="49416"/>
          <a:stretch/>
        </p:blipFill>
        <p:spPr>
          <a:xfrm>
            <a:off x="1371600" y="3997182"/>
            <a:ext cx="1116938" cy="533400"/>
          </a:xfrm>
          <a:prstGeom prst="rect">
            <a:avLst/>
          </a:prstGeom>
        </p:spPr>
      </p:pic>
      <p:pic>
        <p:nvPicPr>
          <p:cNvPr id="38" name="Picture 37" descr="icf_logo.gif"/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3844782"/>
            <a:ext cx="685800" cy="685800"/>
          </a:xfrm>
          <a:prstGeom prst="rect">
            <a:avLst/>
          </a:prstGeom>
        </p:spPr>
      </p:pic>
      <p:grpSp>
        <p:nvGrpSpPr>
          <p:cNvPr id="39" name="Group 38"/>
          <p:cNvGrpSpPr/>
          <p:nvPr/>
        </p:nvGrpSpPr>
        <p:grpSpPr>
          <a:xfrm>
            <a:off x="5105400" y="3082782"/>
            <a:ext cx="1295400" cy="609600"/>
            <a:chOff x="4572000" y="3200400"/>
            <a:chExt cx="1524000" cy="682629"/>
          </a:xfrm>
        </p:grpSpPr>
        <p:pic>
          <p:nvPicPr>
            <p:cNvPr id="40" name="Picture 39" descr="Johnson_Controls.svg.png"/>
            <p:cNvPicPr>
              <a:picLocks noChangeAspect="1"/>
            </p:cNvPicPr>
            <p:nvPr/>
          </p:nvPicPr>
          <p:blipFill rotWithShape="1">
            <a:blip r:embed="rId4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33481" r="31020"/>
            <a:stretch/>
          </p:blipFill>
          <p:spPr>
            <a:xfrm>
              <a:off x="4572000" y="3276600"/>
              <a:ext cx="1366622" cy="606429"/>
            </a:xfrm>
            <a:prstGeom prst="rect">
              <a:avLst/>
            </a:prstGeom>
          </p:spPr>
        </p:pic>
        <p:sp>
          <p:nvSpPr>
            <p:cNvPr id="41" name="Rectangle 40"/>
            <p:cNvSpPr/>
            <p:nvPr/>
          </p:nvSpPr>
          <p:spPr>
            <a:xfrm>
              <a:off x="5791200" y="3200400"/>
              <a:ext cx="304800" cy="228600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2" name="Picture 41" descr="imgres.jpg"/>
          <p:cNvPicPr>
            <a:picLocks noChangeAspect="1"/>
          </p:cNvPicPr>
          <p:nvPr/>
        </p:nvPicPr>
        <p:blipFill rotWithShape="1"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210" t="8582" b="45221"/>
          <a:stretch/>
        </p:blipFill>
        <p:spPr>
          <a:xfrm>
            <a:off x="6340593" y="2930382"/>
            <a:ext cx="1431807" cy="370777"/>
          </a:xfrm>
          <a:prstGeom prst="rect">
            <a:avLst/>
          </a:prstGeom>
        </p:spPr>
      </p:pic>
      <p:pic>
        <p:nvPicPr>
          <p:cNvPr id="43" name="Picture 42" descr="logo.png"/>
          <p:cNvPicPr>
            <a:picLocks noChangeAspect="1"/>
          </p:cNvPicPr>
          <p:nvPr/>
        </p:nvPicPr>
        <p:blipFill rotWithShape="1"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616"/>
          <a:stretch/>
        </p:blipFill>
        <p:spPr>
          <a:xfrm>
            <a:off x="3429000" y="5292582"/>
            <a:ext cx="1676400" cy="333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7628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smtClean="0"/>
              <a:t>OpenStudio Demo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10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Developers, Developers, Developers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066800" y="4870048"/>
            <a:ext cx="6781800" cy="7620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chemeClr val="bg2">
                    <a:lumMod val="10000"/>
                  </a:schemeClr>
                </a:solidFill>
              </a:rPr>
              <a:t>Measure writers are developers!</a:t>
            </a:r>
            <a:endParaRPr lang="en-US" sz="2800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152400" y="838200"/>
            <a:ext cx="8915400" cy="547846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>
                    <a:lumMod val="50000"/>
                  </a:schemeClr>
                </a:solidFill>
                <a:latin typeface="Calibri"/>
                <a:ea typeface="+mn-ea"/>
                <a:cs typeface="Calibri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>
                    <a:lumMod val="50000"/>
                  </a:schemeClr>
                </a:solidFill>
                <a:latin typeface="Calibri"/>
                <a:ea typeface="+mn-ea"/>
                <a:cs typeface="Calibri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>
                    <a:lumMod val="50000"/>
                  </a:schemeClr>
                </a:solidFill>
                <a:latin typeface="Calibri"/>
                <a:ea typeface="+mn-ea"/>
                <a:cs typeface="Calibri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kern="1200">
                <a:solidFill>
                  <a:schemeClr val="tx1">
                    <a:lumMod val="50000"/>
                  </a:schemeClr>
                </a:solidFill>
                <a:latin typeface="Calibri"/>
                <a:ea typeface="+mn-ea"/>
                <a:cs typeface="Calibri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ern="1200">
                <a:solidFill>
                  <a:schemeClr val="tx1">
                    <a:lumMod val="50000"/>
                  </a:schemeClr>
                </a:solidFill>
                <a:latin typeface="Calibri"/>
                <a:ea typeface="+mn-ea"/>
                <a:cs typeface="Calibri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charset="0"/>
              <a:buNone/>
            </a:pPr>
            <a:r>
              <a:rPr lang="en-US" sz="2000" b="1" dirty="0" smtClean="0">
                <a:solidFill>
                  <a:srgbClr val="000000"/>
                </a:solidFill>
              </a:rPr>
              <a:t>OpenStudio was conceived of and implemented for application developers</a:t>
            </a:r>
            <a:endParaRPr lang="en-US" sz="2000" dirty="0" smtClean="0">
              <a:solidFill>
                <a:srgbClr val="000000"/>
              </a:solidFill>
            </a:endParaRPr>
          </a:p>
          <a:p>
            <a:pPr>
              <a:spcBef>
                <a:spcPts val="432"/>
              </a:spcBef>
            </a:pPr>
            <a:r>
              <a:rPr lang="en-US" sz="2000" dirty="0" smtClean="0">
                <a:solidFill>
                  <a:srgbClr val="000000"/>
                </a:solidFill>
              </a:rPr>
              <a:t>Extensive API in multiple languages on multiple platforms</a:t>
            </a:r>
          </a:p>
          <a:p>
            <a:pPr>
              <a:spcBef>
                <a:spcPts val="432"/>
              </a:spcBef>
            </a:pPr>
            <a:r>
              <a:rPr lang="en-US" sz="2000" dirty="0" smtClean="0">
                <a:solidFill>
                  <a:srgbClr val="000000"/>
                </a:solidFill>
              </a:rPr>
              <a:t>Commercial friendly, open source license</a:t>
            </a:r>
          </a:p>
          <a:p>
            <a:pPr>
              <a:spcBef>
                <a:spcPts val="432"/>
              </a:spcBef>
            </a:pPr>
            <a:r>
              <a:rPr lang="en-US" sz="2000" dirty="0" smtClean="0">
                <a:solidFill>
                  <a:srgbClr val="000000"/>
                </a:solidFill>
              </a:rPr>
              <a:t>Shareable OpenStudio Measures leveraged by many applications </a:t>
            </a:r>
          </a:p>
          <a:p>
            <a:pPr>
              <a:spcBef>
                <a:spcPts val="432"/>
              </a:spcBef>
            </a:pPr>
            <a:endParaRPr lang="en-US" sz="2000" dirty="0">
              <a:solidFill>
                <a:srgbClr val="000000"/>
              </a:solidFill>
            </a:endParaRPr>
          </a:p>
          <a:p>
            <a:pPr marL="0" indent="0">
              <a:spcBef>
                <a:spcPts val="432"/>
              </a:spcBef>
              <a:buNone/>
            </a:pPr>
            <a:r>
              <a:rPr lang="en-US" sz="2000" b="1" dirty="0" smtClean="0">
                <a:solidFill>
                  <a:srgbClr val="000000"/>
                </a:solidFill>
              </a:rPr>
              <a:t>Third </a:t>
            </a:r>
            <a:r>
              <a:rPr lang="en-US" sz="2000" b="1" dirty="0">
                <a:solidFill>
                  <a:srgbClr val="000000"/>
                </a:solidFill>
              </a:rPr>
              <a:t>party developers e</a:t>
            </a:r>
            <a:r>
              <a:rPr lang="en-US" sz="2000" b="1" dirty="0" smtClean="0">
                <a:solidFill>
                  <a:srgbClr val="000000"/>
                </a:solidFill>
              </a:rPr>
              <a:t>xpand DOE’s impact!</a:t>
            </a:r>
          </a:p>
          <a:p>
            <a:pPr marL="0" indent="0">
              <a:spcBef>
                <a:spcPts val="432"/>
              </a:spcBef>
              <a:buNone/>
            </a:pPr>
            <a:endParaRPr lang="en-US" sz="2000" b="1" dirty="0" smtClean="0">
              <a:solidFill>
                <a:srgbClr val="000000"/>
              </a:solidFill>
            </a:endParaRPr>
          </a:p>
          <a:p>
            <a:pPr marL="0" indent="0">
              <a:spcBef>
                <a:spcPts val="432"/>
              </a:spcBef>
              <a:buNone/>
            </a:pPr>
            <a:r>
              <a:rPr lang="en-US" sz="2000" b="1" dirty="0" smtClean="0">
                <a:solidFill>
                  <a:srgbClr val="000000"/>
                </a:solidFill>
              </a:rPr>
              <a:t>Mandatory motivational speaker:</a:t>
            </a:r>
            <a:endParaRPr lang="en-US" sz="2000" b="1" dirty="0">
              <a:solidFill>
                <a:srgbClr val="000000"/>
              </a:solidFill>
            </a:endParaRPr>
          </a:p>
          <a:p>
            <a:pPr marL="0" indent="0">
              <a:spcBef>
                <a:spcPts val="432"/>
              </a:spcBef>
              <a:buNone/>
            </a:pPr>
            <a:r>
              <a:rPr lang="en-US" sz="2000" dirty="0">
                <a:hlinkClick r:id="rId2"/>
              </a:rPr>
              <a:t>https://www.youtube.com/watch?v=1gI_HGDgG7c</a:t>
            </a:r>
            <a:r>
              <a:rPr lang="en-US" sz="2000" dirty="0"/>
              <a:t> </a:t>
            </a:r>
          </a:p>
          <a:p>
            <a:pPr marL="0" indent="0">
              <a:spcBef>
                <a:spcPts val="432"/>
              </a:spcBef>
              <a:buNone/>
            </a:pPr>
            <a:endParaRPr lang="en-US" sz="1800" b="1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90426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0"/>
            <a:ext cx="5461000" cy="901700"/>
          </a:xfrm>
        </p:spPr>
        <p:txBody>
          <a:bodyPr/>
          <a:lstStyle/>
          <a:p>
            <a:r>
              <a:rPr lang="en-US" dirty="0" smtClean="0"/>
              <a:t>Developers talked, we listened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763107"/>
            <a:ext cx="8915400" cy="5478463"/>
          </a:xfrm>
        </p:spPr>
        <p:txBody>
          <a:bodyPr/>
          <a:lstStyle/>
          <a:p>
            <a:pPr marL="0" indent="0">
              <a:spcBef>
                <a:spcPts val="432"/>
              </a:spcBef>
              <a:buNone/>
            </a:pPr>
            <a:r>
              <a:rPr lang="en-US" sz="2000" b="1" dirty="0">
                <a:solidFill>
                  <a:srgbClr val="000000"/>
                </a:solidFill>
              </a:rPr>
              <a:t>W</a:t>
            </a:r>
            <a:r>
              <a:rPr lang="en-US" sz="2000" b="1" dirty="0" smtClean="0">
                <a:solidFill>
                  <a:srgbClr val="000000"/>
                </a:solidFill>
              </a:rPr>
              <a:t>hat we heard from developers…</a:t>
            </a:r>
          </a:p>
          <a:p>
            <a:pPr>
              <a:spcBef>
                <a:spcPts val="432"/>
              </a:spcBef>
            </a:pPr>
            <a:r>
              <a:rPr lang="en-US" sz="2000" dirty="0" smtClean="0">
                <a:solidFill>
                  <a:srgbClr val="000000"/>
                </a:solidFill>
              </a:rPr>
              <a:t>Too large, too many components to distribute</a:t>
            </a:r>
          </a:p>
          <a:p>
            <a:pPr>
              <a:spcBef>
                <a:spcPts val="432"/>
              </a:spcBef>
            </a:pPr>
            <a:r>
              <a:rPr lang="en-US" sz="2000" dirty="0" smtClean="0">
                <a:solidFill>
                  <a:srgbClr val="000000"/>
                </a:solidFill>
              </a:rPr>
              <a:t>Too hard to hard to just apply measures and run a simulation</a:t>
            </a:r>
          </a:p>
          <a:p>
            <a:pPr>
              <a:spcBef>
                <a:spcPts val="432"/>
              </a:spcBef>
            </a:pPr>
            <a:r>
              <a:rPr lang="en-US" sz="2000" dirty="0" smtClean="0">
                <a:solidFill>
                  <a:srgbClr val="000000"/>
                </a:solidFill>
              </a:rPr>
              <a:t>Lacking key features needed in the market</a:t>
            </a:r>
            <a:endParaRPr lang="en-US" sz="2000" dirty="0">
              <a:solidFill>
                <a:srgbClr val="000000"/>
              </a:solidFill>
            </a:endParaRPr>
          </a:p>
          <a:p>
            <a:pPr marL="0" indent="0">
              <a:spcBef>
                <a:spcPts val="432"/>
              </a:spcBef>
              <a:buNone/>
            </a:pPr>
            <a:r>
              <a:rPr lang="en-US" sz="2000" b="1" dirty="0" smtClean="0">
                <a:solidFill>
                  <a:srgbClr val="000000"/>
                </a:solidFill>
              </a:rPr>
              <a:t>What we did</a:t>
            </a:r>
          </a:p>
          <a:p>
            <a:pPr>
              <a:spcBef>
                <a:spcPts val="432"/>
              </a:spcBef>
            </a:pPr>
            <a:r>
              <a:rPr lang="en-US" sz="2000" dirty="0" smtClean="0">
                <a:solidFill>
                  <a:srgbClr val="000000"/>
                </a:solidFill>
              </a:rPr>
              <a:t>Reduced dependencies and simplified the installation</a:t>
            </a:r>
          </a:p>
          <a:p>
            <a:pPr>
              <a:spcBef>
                <a:spcPts val="432"/>
              </a:spcBef>
            </a:pPr>
            <a:r>
              <a:rPr lang="en-US" sz="2000" dirty="0" smtClean="0">
                <a:solidFill>
                  <a:srgbClr val="000000"/>
                </a:solidFill>
              </a:rPr>
              <a:t>New command line interface for applying measures and running simulation</a:t>
            </a:r>
          </a:p>
          <a:p>
            <a:pPr>
              <a:spcBef>
                <a:spcPts val="432"/>
              </a:spcBef>
            </a:pPr>
            <a:r>
              <a:rPr lang="en-US" sz="2000" dirty="0" smtClean="0">
                <a:solidFill>
                  <a:srgbClr val="000000"/>
                </a:solidFill>
              </a:rPr>
              <a:t>New killer feature: baseline automation and prototype models</a:t>
            </a:r>
          </a:p>
        </p:txBody>
      </p:sp>
      <p:pic>
        <p:nvPicPr>
          <p:cNvPr id="7" name="Picture 2" descr="https://upload.wikimedia.org/wikipedia/commons/5/53/DP_01_Chip_Ganassi_Racing_Scott_Pruett_Memo_Rojas_Road_America_2012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365"/>
          <a:stretch/>
        </p:blipFill>
        <p:spPr bwMode="auto">
          <a:xfrm>
            <a:off x="5129400" y="4108710"/>
            <a:ext cx="4014600" cy="1786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s://upload.wikimedia.org/wikipedia/commons/b/b2/MHV_Subaru_Sambar_1st_Gen_0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864" y="3727710"/>
            <a:ext cx="3048001" cy="2400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5515420" y="5958131"/>
            <a:ext cx="3292716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endParaRPr lang="en-US" sz="1200" dirty="0"/>
          </a:p>
        </p:txBody>
      </p:sp>
      <p:sp>
        <p:nvSpPr>
          <p:cNvPr id="11" name="Right Arrow 10"/>
          <p:cNvSpPr/>
          <p:nvPr/>
        </p:nvSpPr>
        <p:spPr>
          <a:xfrm>
            <a:off x="3757800" y="4489710"/>
            <a:ext cx="1143000" cy="8382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5287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0"/>
            <a:ext cx="8001000" cy="901700"/>
          </a:xfrm>
        </p:spPr>
        <p:txBody>
          <a:bodyPr/>
          <a:lstStyle/>
          <a:p>
            <a:r>
              <a:rPr lang="en-US" dirty="0" smtClean="0"/>
              <a:t>OpenStudio 1.x Installation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1"/>
            <a:ext cx="8915400" cy="1066800"/>
          </a:xfrm>
        </p:spPr>
        <p:txBody>
          <a:bodyPr/>
          <a:lstStyle/>
          <a:p>
            <a:pPr>
              <a:spcBef>
                <a:spcPts val="432"/>
              </a:spcBef>
            </a:pPr>
            <a:r>
              <a:rPr lang="en-US" sz="2000" dirty="0" smtClean="0">
                <a:solidFill>
                  <a:srgbClr val="000000"/>
                </a:solidFill>
              </a:rPr>
              <a:t>Lots of dynamic libraries, dependencies, resource files</a:t>
            </a:r>
          </a:p>
          <a:p>
            <a:pPr>
              <a:spcBef>
                <a:spcPts val="432"/>
              </a:spcBef>
            </a:pPr>
            <a:r>
              <a:rPr lang="en-US" sz="2000" dirty="0" smtClean="0">
                <a:solidFill>
                  <a:srgbClr val="000000"/>
                </a:solidFill>
              </a:rPr>
              <a:t>Unclear what files were required or not</a:t>
            </a:r>
          </a:p>
          <a:p>
            <a:pPr marL="0" indent="0">
              <a:spcBef>
                <a:spcPts val="432"/>
              </a:spcBef>
              <a:buNone/>
            </a:pPr>
            <a:endParaRPr lang="en-US" sz="1800" dirty="0" smtClean="0">
              <a:solidFill>
                <a:srgbClr val="000000"/>
              </a:solidFill>
            </a:endParaRPr>
          </a:p>
        </p:txBody>
      </p:sp>
      <p:pic>
        <p:nvPicPr>
          <p:cNvPr id="1028" name="Picture 4" descr="C:\Users\dmacumbe\AppData\Local\Temp\1\SNAGHTML14ccba66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2014104"/>
            <a:ext cx="7848600" cy="4218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1752600" y="3048000"/>
            <a:ext cx="4267200" cy="914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2">
                    <a:lumMod val="10000"/>
                  </a:schemeClr>
                </a:solidFill>
              </a:rPr>
              <a:t>6,650 files, 1.3 GB</a:t>
            </a:r>
            <a:endParaRPr lang="en-US" b="1" dirty="0">
              <a:solidFill>
                <a:schemeClr val="bg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1327245"/>
      </p:ext>
    </p:extLst>
  </p:cSld>
  <p:clrMapOvr>
    <a:masterClrMapping/>
  </p:clrMapOvr>
</p:sld>
</file>

<file path=ppt/theme/theme1.xml><?xml version="1.0" encoding="utf-8"?>
<a:theme xmlns:a="http://schemas.openxmlformats.org/drawingml/2006/main" name="1_EERE Black Master">
  <a:themeElements>
    <a:clrScheme name="EERE 2012-2">
      <a:dk1>
        <a:srgbClr val="50565C"/>
      </a:dk1>
      <a:lt1>
        <a:sysClr val="window" lastClr="FFFFFF"/>
      </a:lt1>
      <a:dk2>
        <a:srgbClr val="6A737B"/>
      </a:dk2>
      <a:lt2>
        <a:srgbClr val="EEECE1"/>
      </a:lt2>
      <a:accent1>
        <a:srgbClr val="7AC143"/>
      </a:accent1>
      <a:accent2>
        <a:srgbClr val="FFD200"/>
      </a:accent2>
      <a:accent3>
        <a:srgbClr val="00A4E4"/>
      </a:accent3>
      <a:accent4>
        <a:srgbClr val="00425D"/>
      </a:accent4>
      <a:accent5>
        <a:srgbClr val="00853F"/>
      </a:accent5>
      <a:accent6>
        <a:srgbClr val="F58025"/>
      </a:accent6>
      <a:hlink>
        <a:srgbClr val="006892"/>
      </a:hlink>
      <a:folHlink>
        <a:srgbClr val="6A737B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 vert="horz" lIns="91440" tIns="45720" rIns="91440" bIns="45720" rtlCol="0">
        <a:normAutofit fontScale="85000" lnSpcReduction="10000"/>
      </a:bodyPr>
      <a:lstStyle>
        <a:defPPr marL="0" marR="0" indent="0" algn="l" defTabSz="457200" rtl="0" eaLnBrk="1" fontAlgn="auto" latinLnBrk="0" hangingPunct="1">
          <a:lnSpc>
            <a:spcPct val="100000"/>
          </a:lnSpc>
          <a:spcBef>
            <a:spcPct val="20000"/>
          </a:spcBef>
          <a:spcAft>
            <a:spcPts val="0"/>
          </a:spcAft>
          <a:buClrTx/>
          <a:buSzTx/>
          <a:buFont typeface="Arial"/>
          <a:buNone/>
          <a:tabLst/>
          <a:defRPr kumimoji="0" sz="2323" b="1" i="0" u="none" strike="noStrike" kern="1200" cap="none" spc="0" normalizeH="0" baseline="0" noProof="0" dirty="0" smtClean="0">
            <a:ln>
              <a:noFill/>
            </a:ln>
            <a:solidFill>
              <a:srgbClr val="FFFFFF"/>
            </a:solidFill>
            <a:effectLst/>
            <a:uLnTx/>
            <a:uFillTx/>
            <a:latin typeface="Arial Narrow"/>
            <a:ea typeface="+mn-ea"/>
            <a:cs typeface="Arial Narrow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70313</TotalTime>
  <Words>832</Words>
  <Application>Microsoft Office PowerPoint</Application>
  <PresentationFormat>On-screen Show (4:3)</PresentationFormat>
  <Paragraphs>134</Paragraphs>
  <Slides>17</Slides>
  <Notes>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1_EERE Black Master</vt:lpstr>
      <vt:lpstr>PowerPoint Presentation</vt:lpstr>
      <vt:lpstr>What Is OpenStudio? </vt:lpstr>
      <vt:lpstr>Why Is OpenStudio?</vt:lpstr>
      <vt:lpstr>The Dream-catcher</vt:lpstr>
      <vt:lpstr>PowerPoint Presentation</vt:lpstr>
      <vt:lpstr>OpenStudio Demo</vt:lpstr>
      <vt:lpstr>Developers, Developers, Developers</vt:lpstr>
      <vt:lpstr>Developers talked, we listened</vt:lpstr>
      <vt:lpstr>OpenStudio 1.x Installation</vt:lpstr>
      <vt:lpstr>Minimal OpenStudio 2.0 Installation</vt:lpstr>
      <vt:lpstr>OpenStudio Command Line Interface (CLI)</vt:lpstr>
      <vt:lpstr>OpenStudio Standards</vt:lpstr>
      <vt:lpstr>Software Demo</vt:lpstr>
      <vt:lpstr>Other exciting develop-ments</vt:lpstr>
      <vt:lpstr>Backup Slides</vt:lpstr>
      <vt:lpstr>Image Credits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Freeman, Jeremiah (CONTR)</dc:creator>
  <cp:lastModifiedBy>Dan Macumber</cp:lastModifiedBy>
  <cp:revision>677</cp:revision>
  <cp:lastPrinted>2013-12-12T20:33:18Z</cp:lastPrinted>
  <dcterms:created xsi:type="dcterms:W3CDTF">2014-03-25T23:15:57Z</dcterms:created>
  <dcterms:modified xsi:type="dcterms:W3CDTF">2016-08-10T04:56:28Z</dcterms:modified>
</cp:coreProperties>
</file>